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58" r:id="rId6"/>
    <p:sldId id="272" r:id="rId7"/>
    <p:sldId id="273" r:id="rId8"/>
    <p:sldId id="274" r:id="rId9"/>
    <p:sldId id="277" r:id="rId10"/>
    <p:sldId id="293" r:id="rId11"/>
    <p:sldId id="279" r:id="rId12"/>
    <p:sldId id="302" r:id="rId13"/>
    <p:sldId id="301" r:id="rId14"/>
    <p:sldId id="280" r:id="rId15"/>
    <p:sldId id="287" r:id="rId16"/>
    <p:sldId id="294" r:id="rId17"/>
    <p:sldId id="295" r:id="rId18"/>
    <p:sldId id="281" r:id="rId19"/>
    <p:sldId id="282" r:id="rId20"/>
    <p:sldId id="289" r:id="rId21"/>
    <p:sldId id="292" r:id="rId22"/>
    <p:sldId id="285" r:id="rId23"/>
    <p:sldId id="296" r:id="rId24"/>
    <p:sldId id="297" r:id="rId25"/>
    <p:sldId id="284" r:id="rId26"/>
    <p:sldId id="298" r:id="rId27"/>
    <p:sldId id="299" r:id="rId28"/>
    <p:sldId id="300" r:id="rId29"/>
    <p:sldId id="303"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0"/>
    <p:restoredTop sz="85262" autoAdjust="0"/>
  </p:normalViewPr>
  <p:slideViewPr>
    <p:cSldViewPr>
      <p:cViewPr varScale="1">
        <p:scale>
          <a:sx n="88" d="100"/>
          <a:sy n="88" d="100"/>
        </p:scale>
        <p:origin x="504" y="184"/>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4/27/20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4/27/20</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a:t>
            </a:fld>
            <a:endParaRPr lang="en-US"/>
          </a:p>
        </p:txBody>
      </p:sp>
    </p:spTree>
    <p:extLst>
      <p:ext uri="{BB962C8B-B14F-4D97-AF65-F5344CB8AC3E}">
        <p14:creationId xmlns:p14="http://schemas.microsoft.com/office/powerpoint/2010/main" val="3226870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10</a:t>
            </a:fld>
            <a:endParaRPr lang="en-US"/>
          </a:p>
        </p:txBody>
      </p:sp>
    </p:spTree>
    <p:extLst>
      <p:ext uri="{BB962C8B-B14F-4D97-AF65-F5344CB8AC3E}">
        <p14:creationId xmlns:p14="http://schemas.microsoft.com/office/powerpoint/2010/main" val="810367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11</a:t>
            </a:fld>
            <a:endParaRPr lang="en-US"/>
          </a:p>
        </p:txBody>
      </p:sp>
    </p:spTree>
    <p:extLst>
      <p:ext uri="{BB962C8B-B14F-4D97-AF65-F5344CB8AC3E}">
        <p14:creationId xmlns:p14="http://schemas.microsoft.com/office/powerpoint/2010/main" val="2482017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12</a:t>
            </a:fld>
            <a:endParaRPr lang="en-US"/>
          </a:p>
        </p:txBody>
      </p:sp>
    </p:spTree>
    <p:extLst>
      <p:ext uri="{BB962C8B-B14F-4D97-AF65-F5344CB8AC3E}">
        <p14:creationId xmlns:p14="http://schemas.microsoft.com/office/powerpoint/2010/main" val="244855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61160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14</a:t>
            </a:fld>
            <a:endParaRPr lang="en-US"/>
          </a:p>
        </p:txBody>
      </p:sp>
    </p:spTree>
    <p:extLst>
      <p:ext uri="{BB962C8B-B14F-4D97-AF65-F5344CB8AC3E}">
        <p14:creationId xmlns:p14="http://schemas.microsoft.com/office/powerpoint/2010/main" val="493867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15</a:t>
            </a:fld>
            <a:endParaRPr lang="en-US"/>
          </a:p>
        </p:txBody>
      </p:sp>
    </p:spTree>
    <p:extLst>
      <p:ext uri="{BB962C8B-B14F-4D97-AF65-F5344CB8AC3E}">
        <p14:creationId xmlns:p14="http://schemas.microsoft.com/office/powerpoint/2010/main" val="1343480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16</a:t>
            </a:fld>
            <a:endParaRPr lang="en-US"/>
          </a:p>
        </p:txBody>
      </p:sp>
    </p:spTree>
    <p:extLst>
      <p:ext uri="{BB962C8B-B14F-4D97-AF65-F5344CB8AC3E}">
        <p14:creationId xmlns:p14="http://schemas.microsoft.com/office/powerpoint/2010/main" val="2394642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17</a:t>
            </a:fld>
            <a:endParaRPr lang="en-US"/>
          </a:p>
        </p:txBody>
      </p:sp>
    </p:spTree>
    <p:extLst>
      <p:ext uri="{BB962C8B-B14F-4D97-AF65-F5344CB8AC3E}">
        <p14:creationId xmlns:p14="http://schemas.microsoft.com/office/powerpoint/2010/main" val="1080077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18</a:t>
            </a:fld>
            <a:endParaRPr lang="en-US"/>
          </a:p>
        </p:txBody>
      </p:sp>
    </p:spTree>
    <p:extLst>
      <p:ext uri="{BB962C8B-B14F-4D97-AF65-F5344CB8AC3E}">
        <p14:creationId xmlns:p14="http://schemas.microsoft.com/office/powerpoint/2010/main" val="69726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19</a:t>
            </a:fld>
            <a:endParaRPr lang="en-US"/>
          </a:p>
        </p:txBody>
      </p:sp>
    </p:spTree>
    <p:extLst>
      <p:ext uri="{BB962C8B-B14F-4D97-AF65-F5344CB8AC3E}">
        <p14:creationId xmlns:p14="http://schemas.microsoft.com/office/powerpoint/2010/main" val="671712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2</a:t>
            </a:fld>
            <a:endParaRPr lang="en-US"/>
          </a:p>
        </p:txBody>
      </p:sp>
    </p:spTree>
    <p:extLst>
      <p:ext uri="{BB962C8B-B14F-4D97-AF65-F5344CB8AC3E}">
        <p14:creationId xmlns:p14="http://schemas.microsoft.com/office/powerpoint/2010/main" val="3489441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20</a:t>
            </a:fld>
            <a:endParaRPr lang="en-US"/>
          </a:p>
        </p:txBody>
      </p:sp>
    </p:spTree>
    <p:extLst>
      <p:ext uri="{BB962C8B-B14F-4D97-AF65-F5344CB8AC3E}">
        <p14:creationId xmlns:p14="http://schemas.microsoft.com/office/powerpoint/2010/main" val="305901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21</a:t>
            </a:fld>
            <a:endParaRPr lang="en-US"/>
          </a:p>
        </p:txBody>
      </p:sp>
    </p:spTree>
    <p:extLst>
      <p:ext uri="{BB962C8B-B14F-4D97-AF65-F5344CB8AC3E}">
        <p14:creationId xmlns:p14="http://schemas.microsoft.com/office/powerpoint/2010/main" val="2619244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22</a:t>
            </a:fld>
            <a:endParaRPr lang="en-US"/>
          </a:p>
        </p:txBody>
      </p:sp>
    </p:spTree>
    <p:extLst>
      <p:ext uri="{BB962C8B-B14F-4D97-AF65-F5344CB8AC3E}">
        <p14:creationId xmlns:p14="http://schemas.microsoft.com/office/powerpoint/2010/main" val="4096744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23</a:t>
            </a:fld>
            <a:endParaRPr lang="en-US"/>
          </a:p>
        </p:txBody>
      </p:sp>
    </p:spTree>
    <p:extLst>
      <p:ext uri="{BB962C8B-B14F-4D97-AF65-F5344CB8AC3E}">
        <p14:creationId xmlns:p14="http://schemas.microsoft.com/office/powerpoint/2010/main" val="3521974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24</a:t>
            </a:fld>
            <a:endParaRPr lang="en-US"/>
          </a:p>
        </p:txBody>
      </p:sp>
    </p:spTree>
    <p:extLst>
      <p:ext uri="{BB962C8B-B14F-4D97-AF65-F5344CB8AC3E}">
        <p14:creationId xmlns:p14="http://schemas.microsoft.com/office/powerpoint/2010/main" val="3518615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25</a:t>
            </a:fld>
            <a:endParaRPr lang="en-US"/>
          </a:p>
        </p:txBody>
      </p:sp>
    </p:spTree>
    <p:extLst>
      <p:ext uri="{BB962C8B-B14F-4D97-AF65-F5344CB8AC3E}">
        <p14:creationId xmlns:p14="http://schemas.microsoft.com/office/powerpoint/2010/main" val="128647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26</a:t>
            </a:fld>
            <a:endParaRPr lang="en-US"/>
          </a:p>
        </p:txBody>
      </p:sp>
    </p:spTree>
    <p:extLst>
      <p:ext uri="{BB962C8B-B14F-4D97-AF65-F5344CB8AC3E}">
        <p14:creationId xmlns:p14="http://schemas.microsoft.com/office/powerpoint/2010/main" val="3727847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28304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193135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5</a:t>
            </a:fld>
            <a:endParaRPr lang="en-US"/>
          </a:p>
        </p:txBody>
      </p:sp>
    </p:spTree>
    <p:extLst>
      <p:ext uri="{BB962C8B-B14F-4D97-AF65-F5344CB8AC3E}">
        <p14:creationId xmlns:p14="http://schemas.microsoft.com/office/powerpoint/2010/main" val="169544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6</a:t>
            </a:fld>
            <a:endParaRPr lang="en-US"/>
          </a:p>
        </p:txBody>
      </p:sp>
    </p:spTree>
    <p:extLst>
      <p:ext uri="{BB962C8B-B14F-4D97-AF65-F5344CB8AC3E}">
        <p14:creationId xmlns:p14="http://schemas.microsoft.com/office/powerpoint/2010/main" val="2324856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7</a:t>
            </a:fld>
            <a:endParaRPr lang="en-US"/>
          </a:p>
        </p:txBody>
      </p:sp>
    </p:spTree>
    <p:extLst>
      <p:ext uri="{BB962C8B-B14F-4D97-AF65-F5344CB8AC3E}">
        <p14:creationId xmlns:p14="http://schemas.microsoft.com/office/powerpoint/2010/main" val="3335110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8</a:t>
            </a:fld>
            <a:endParaRPr lang="en-US"/>
          </a:p>
        </p:txBody>
      </p:sp>
    </p:spTree>
    <p:extLst>
      <p:ext uri="{BB962C8B-B14F-4D97-AF65-F5344CB8AC3E}">
        <p14:creationId xmlns:p14="http://schemas.microsoft.com/office/powerpoint/2010/main" val="349386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12) R-Value Thai  |  13) R-Value Japanese  |  14) No good R-Value for any cuisine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r>
              <a:rPr lang="en-US" sz="1600" kern="1200" dirty="0">
                <a:solidFill>
                  <a:schemeClr val="tx1"/>
                </a:solidFill>
                <a:effectLst/>
                <a:latin typeface="+mn-lt"/>
                <a:ea typeface="+mn-ea"/>
                <a:cs typeface="+mn-cs"/>
              </a:rPr>
              <a:t>1-5: Isaac  |  6-7: Brandon, Jung  |  8-18: Isaac</a:t>
            </a:r>
          </a:p>
          <a:p>
            <a:r>
              <a:rPr lang="en-US" sz="1600" kern="1200" dirty="0">
                <a:solidFill>
                  <a:schemeClr val="tx1"/>
                </a:solidFill>
                <a:effectLst/>
                <a:latin typeface="+mn-lt"/>
                <a:ea typeface="+mn-ea"/>
                <a:cs typeface="+mn-cs"/>
              </a:rPr>
              <a:t>19-21: Addy  |  22-26: Isaac</a:t>
            </a:r>
          </a:p>
        </p:txBody>
      </p:sp>
      <p:sp>
        <p:nvSpPr>
          <p:cNvPr id="4" name="Slide Number Placeholder 3"/>
          <p:cNvSpPr>
            <a:spLocks noGrp="1"/>
          </p:cNvSpPr>
          <p:nvPr>
            <p:ph type="sldNum" sz="quarter" idx="5"/>
          </p:nvPr>
        </p:nvSpPr>
        <p:spPr/>
        <p:txBody>
          <a:bodyPr/>
          <a:lstStyle/>
          <a:p>
            <a:fld id="{B045B7DE-1198-4F2F-B574-CA8CAE341642}" type="slidenum">
              <a:rPr lang="en-US" smtClean="0"/>
              <a:t>9</a:t>
            </a:fld>
            <a:endParaRPr lang="en-US"/>
          </a:p>
        </p:txBody>
      </p:sp>
    </p:spTree>
    <p:extLst>
      <p:ext uri="{BB962C8B-B14F-4D97-AF65-F5344CB8AC3E}">
        <p14:creationId xmlns:p14="http://schemas.microsoft.com/office/powerpoint/2010/main" val="4181938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A7209051-6E81-43E8-9099-FF6A0C3DCFE8}" type="datetime1">
              <a:rPr lang="en-US"/>
              <a:t>4/27/20</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DCEAB04-7709-4C1E-A61A-74684A0170FC}" type="datetime1">
              <a:rPr lang="en-US"/>
              <a:t>4/27/20</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C79BD0D-E0B1-4CED-AC65-708AC79EB9CD}" type="datetime1">
              <a:rPr lang="en-US"/>
              <a:t>4/27/20</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CC3EA6D-DF0B-4D4B-B359-5F1D1D0E30A4}" type="datetime1">
              <a:rPr lang="en-US"/>
              <a:t>4/27/20</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EDB99-15BC-4479-BAC5-1E502E66917A}" type="datetime1">
              <a:rPr lang="en-US"/>
              <a:t>4/27/20</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67C2A3-CD19-48AB-9F64-ECCF75182EDD}" type="datetime1">
              <a:rPr lang="en-US"/>
              <a:t>4/27/20</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0363E8C1-7C87-4705-AB97-8CD17D208E3F}" type="datetime1">
              <a:rPr lang="en-US"/>
              <a:t>4/27/20</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E20C624E-DF92-4841-B9B9-DD11AA239B85}" type="datetime1">
              <a:rPr lang="en-US"/>
              <a:t>4/27/20</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Date Placeholder 1"/>
          <p:cNvSpPr>
            <a:spLocks noGrp="1"/>
          </p:cNvSpPr>
          <p:nvPr>
            <p:ph type="dt" sz="half" idx="10"/>
          </p:nvPr>
        </p:nvSpPr>
        <p:spPr/>
        <p:txBody>
          <a:bodyPr/>
          <a:lstStyle/>
          <a:p>
            <a:fld id="{FBDA3AE1-4360-4D5B-BDBC-656B872DD533}" type="datetime1">
              <a:rPr lang="en-US"/>
              <a:t>4/27/20</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0990708-46A4-4851-883E-8DFB8939107E}" type="datetime1">
              <a:rPr lang="en-US"/>
              <a:t>4/27/20</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E88EFFC-86AE-4294-A319-CAFC2651994B}" type="datetime1">
              <a:rPr lang="en-US"/>
              <a:t>4/27/20</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4/27/20</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b="1" i="0" kern="1200">
          <a:solidFill>
            <a:schemeClr val="tx1"/>
          </a:solidFill>
          <a:latin typeface="Avenir Book" panose="02000503020000020003" pitchFamily="2" charset="0"/>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b="0" i="0" kern="1200">
          <a:solidFill>
            <a:schemeClr val="tx1"/>
          </a:solidFill>
          <a:latin typeface="Calibri Light" panose="020F0302020204030204" pitchFamily="34" charset="0"/>
          <a:ea typeface="+mn-ea"/>
          <a:cs typeface="Calibri Light" panose="020F0302020204030204" pitchFamily="34" charset="0"/>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eteostat.net/e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yelp.com/fusion" TargetMode="External"/><Relationship Id="rId4" Type="http://schemas.openxmlformats.org/officeDocument/2006/relationships/hyperlink" Target="https://www.yelp.com/datase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79612" y="609600"/>
            <a:ext cx="9676288" cy="2362200"/>
          </a:xfrm>
        </p:spPr>
        <p:txBody>
          <a:bodyPr/>
          <a:lstStyle/>
          <a:p>
            <a:pPr>
              <a:lnSpc>
                <a:spcPct val="150000"/>
              </a:lnSpc>
            </a:pPr>
            <a:r>
              <a:rPr lang="en-US" sz="4400" dirty="0">
                <a:latin typeface="Avenir Light" panose="020B0402020203020204" pitchFamily="34" charset="77"/>
              </a:rPr>
              <a:t>Effects of Outside Temperature on Restaurant Popularity (2019)</a:t>
            </a:r>
          </a:p>
        </p:txBody>
      </p:sp>
      <p:sp>
        <p:nvSpPr>
          <p:cNvPr id="3" name="Subtitle 2"/>
          <p:cNvSpPr>
            <a:spLocks noGrp="1"/>
          </p:cNvSpPr>
          <p:nvPr>
            <p:ph type="subTitle" idx="1"/>
          </p:nvPr>
        </p:nvSpPr>
        <p:spPr>
          <a:xfrm>
            <a:off x="1979612" y="3276600"/>
            <a:ext cx="4343400" cy="2689003"/>
          </a:xfrm>
        </p:spPr>
        <p:txBody>
          <a:bodyPr>
            <a:noAutofit/>
          </a:bodyPr>
          <a:lstStyle/>
          <a:p>
            <a:pPr>
              <a:lnSpc>
                <a:spcPct val="100000"/>
              </a:lnSpc>
              <a:spcBef>
                <a:spcPts val="0"/>
              </a:spcBef>
            </a:pPr>
            <a:r>
              <a:rPr lang="en-US" b="1" dirty="0">
                <a:effectLst>
                  <a:outerShdw blurRad="50800" dist="25400" dir="2700000" algn="tl" rotWithShape="0">
                    <a:prstClr val="black">
                      <a:alpha val="40000"/>
                    </a:prstClr>
                  </a:outerShdw>
                </a:effectLst>
              </a:rPr>
              <a:t>Group Members</a:t>
            </a:r>
          </a:p>
          <a:p>
            <a:pPr marL="342900" indent="-342900">
              <a:lnSpc>
                <a:spcPct val="100000"/>
              </a:lnSpc>
              <a:spcBef>
                <a:spcPts val="0"/>
              </a:spcBef>
              <a:buFont typeface="Arial" panose="020B0604020202020204" pitchFamily="34" charset="0"/>
              <a:buChar char="•"/>
            </a:pPr>
            <a:r>
              <a:rPr lang="en-US" dirty="0">
                <a:effectLst>
                  <a:outerShdw blurRad="50800" dist="25400" dir="2700000" algn="tl" rotWithShape="0">
                    <a:prstClr val="black">
                      <a:alpha val="40000"/>
                    </a:prstClr>
                  </a:outerShdw>
                </a:effectLst>
              </a:rPr>
              <a:t>Adeola Ojegbile</a:t>
            </a:r>
          </a:p>
          <a:p>
            <a:pPr marL="342900" indent="-342900">
              <a:lnSpc>
                <a:spcPct val="100000"/>
              </a:lnSpc>
              <a:spcBef>
                <a:spcPts val="0"/>
              </a:spcBef>
              <a:buFont typeface="Arial" panose="020B0604020202020204" pitchFamily="34" charset="0"/>
              <a:buChar char="•"/>
            </a:pPr>
            <a:r>
              <a:rPr lang="en-US" dirty="0">
                <a:effectLst>
                  <a:outerShdw blurRad="50800" dist="25400" dir="2700000" algn="tl" rotWithShape="0">
                    <a:prstClr val="black">
                      <a:alpha val="40000"/>
                    </a:prstClr>
                  </a:outerShdw>
                </a:effectLst>
              </a:rPr>
              <a:t>Brandon Su</a:t>
            </a:r>
          </a:p>
          <a:p>
            <a:pPr marL="342900" indent="-342900">
              <a:lnSpc>
                <a:spcPct val="100000"/>
              </a:lnSpc>
              <a:spcBef>
                <a:spcPts val="0"/>
              </a:spcBef>
              <a:buFont typeface="Arial" panose="020B0604020202020204" pitchFamily="34" charset="0"/>
              <a:buChar char="•"/>
            </a:pPr>
            <a:r>
              <a:rPr lang="en-US" dirty="0">
                <a:effectLst>
                  <a:outerShdw blurRad="50800" dist="25400" dir="2700000" algn="tl" rotWithShape="0">
                    <a:prstClr val="black">
                      <a:alpha val="40000"/>
                    </a:prstClr>
                  </a:outerShdw>
                </a:effectLst>
              </a:rPr>
              <a:t>Isaac Carranza</a:t>
            </a:r>
          </a:p>
          <a:p>
            <a:pPr marL="342900" indent="-342900">
              <a:lnSpc>
                <a:spcPct val="100000"/>
              </a:lnSpc>
              <a:spcBef>
                <a:spcPts val="0"/>
              </a:spcBef>
              <a:buFont typeface="Arial" panose="020B0604020202020204" pitchFamily="34" charset="0"/>
              <a:buChar char="•"/>
            </a:pPr>
            <a:r>
              <a:rPr lang="en-US" dirty="0">
                <a:effectLst>
                  <a:outerShdw blurRad="50800" dist="25400" dir="2700000" algn="tl" rotWithShape="0">
                    <a:prstClr val="black">
                      <a:alpha val="40000"/>
                    </a:prstClr>
                  </a:outerShdw>
                </a:effectLst>
              </a:rPr>
              <a:t>Jungje Son</a:t>
            </a:r>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8F46-D7A1-A649-BBEC-50C96339DCD4}"/>
              </a:ext>
            </a:extLst>
          </p:cNvPr>
          <p:cNvSpPr>
            <a:spLocks noGrp="1"/>
          </p:cNvSpPr>
          <p:nvPr>
            <p:ph type="title"/>
          </p:nvPr>
        </p:nvSpPr>
        <p:spPr/>
        <p:txBody>
          <a:bodyPr/>
          <a:lstStyle/>
          <a:p>
            <a:r>
              <a:rPr lang="en-US" dirty="0"/>
              <a:t>Cities</a:t>
            </a:r>
          </a:p>
        </p:txBody>
      </p:sp>
      <p:sp>
        <p:nvSpPr>
          <p:cNvPr id="3" name="Content Placeholder 2">
            <a:extLst>
              <a:ext uri="{FF2B5EF4-FFF2-40B4-BE49-F238E27FC236}">
                <a16:creationId xmlns:a16="http://schemas.microsoft.com/office/drawing/2014/main" id="{DA07A25D-7E81-5B4A-9E0B-25CC5E127610}"/>
              </a:ext>
            </a:extLst>
          </p:cNvPr>
          <p:cNvSpPr>
            <a:spLocks noGrp="1"/>
          </p:cNvSpPr>
          <p:nvPr>
            <p:ph sz="half" idx="1"/>
          </p:nvPr>
        </p:nvSpPr>
        <p:spPr>
          <a:xfrm>
            <a:off x="227012" y="1752600"/>
            <a:ext cx="1905000" cy="4572000"/>
          </a:xfrm>
        </p:spPr>
        <p:txBody>
          <a:bodyPr>
            <a:normAutofit/>
          </a:bodyPr>
          <a:lstStyle/>
          <a:p>
            <a:pPr>
              <a:lnSpc>
                <a:spcPct val="150000"/>
              </a:lnSpc>
            </a:pPr>
            <a:r>
              <a:rPr lang="en-US" dirty="0"/>
              <a:t>Las Vegas</a:t>
            </a:r>
          </a:p>
          <a:p>
            <a:pPr marL="0" indent="0">
              <a:lnSpc>
                <a:spcPct val="150000"/>
              </a:lnSpc>
              <a:buNone/>
            </a:pPr>
            <a:endParaRPr lang="en-US" dirty="0"/>
          </a:p>
          <a:p>
            <a:pPr>
              <a:lnSpc>
                <a:spcPct val="150000"/>
              </a:lnSpc>
            </a:pPr>
            <a:r>
              <a:rPr lang="en-US" dirty="0"/>
              <a:t>Charlotte</a:t>
            </a:r>
          </a:p>
          <a:p>
            <a:pPr>
              <a:lnSpc>
                <a:spcPct val="150000"/>
              </a:lnSpc>
            </a:pPr>
            <a:endParaRPr lang="en-US" dirty="0"/>
          </a:p>
          <a:p>
            <a:pPr>
              <a:lnSpc>
                <a:spcPct val="150000"/>
              </a:lnSpc>
            </a:pPr>
            <a:r>
              <a:rPr lang="en-US" dirty="0"/>
              <a:t>Toronto</a:t>
            </a:r>
          </a:p>
        </p:txBody>
      </p:sp>
      <p:pic>
        <p:nvPicPr>
          <p:cNvPr id="6" name="Content Placeholder 5">
            <a:extLst>
              <a:ext uri="{FF2B5EF4-FFF2-40B4-BE49-F238E27FC236}">
                <a16:creationId xmlns:a16="http://schemas.microsoft.com/office/drawing/2014/main" id="{C556283E-9F1C-5B48-8A78-29B879641BB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51412" y="1236387"/>
            <a:ext cx="6241362" cy="4944454"/>
          </a:xfrm>
        </p:spPr>
      </p:pic>
      <p:pic>
        <p:nvPicPr>
          <p:cNvPr id="10" name="Picture 9">
            <a:extLst>
              <a:ext uri="{FF2B5EF4-FFF2-40B4-BE49-F238E27FC236}">
                <a16:creationId xmlns:a16="http://schemas.microsoft.com/office/drawing/2014/main" id="{C39C70FE-D618-804D-9505-9176544E50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78492" y="1447800"/>
            <a:ext cx="2353748" cy="1447555"/>
          </a:xfrm>
          <a:prstGeom prst="rect">
            <a:avLst/>
          </a:prstGeom>
        </p:spPr>
      </p:pic>
      <p:pic>
        <p:nvPicPr>
          <p:cNvPr id="11" name="Picture 10">
            <a:extLst>
              <a:ext uri="{FF2B5EF4-FFF2-40B4-BE49-F238E27FC236}">
                <a16:creationId xmlns:a16="http://schemas.microsoft.com/office/drawing/2014/main" id="{9F282A80-3B15-9348-86F4-548EB7F497F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8492" y="3200400"/>
            <a:ext cx="2353747" cy="1447555"/>
          </a:xfrm>
          <a:prstGeom prst="rect">
            <a:avLst/>
          </a:prstGeom>
        </p:spPr>
      </p:pic>
      <p:pic>
        <p:nvPicPr>
          <p:cNvPr id="12" name="Picture 11">
            <a:extLst>
              <a:ext uri="{FF2B5EF4-FFF2-40B4-BE49-F238E27FC236}">
                <a16:creationId xmlns:a16="http://schemas.microsoft.com/office/drawing/2014/main" id="{4AB77C17-FEF6-9542-AD83-C994B8BE56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8492" y="4953000"/>
            <a:ext cx="2353747" cy="1447555"/>
          </a:xfrm>
          <a:prstGeom prst="rect">
            <a:avLst/>
          </a:prstGeom>
        </p:spPr>
      </p:pic>
    </p:spTree>
    <p:extLst>
      <p:ext uri="{BB962C8B-B14F-4D97-AF65-F5344CB8AC3E}">
        <p14:creationId xmlns:p14="http://schemas.microsoft.com/office/powerpoint/2010/main" val="251199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pPr lvl="0"/>
            <a:r>
              <a:rPr lang="en-US" dirty="0"/>
              <a:t>Data Analysis</a:t>
            </a:r>
          </a:p>
        </p:txBody>
      </p:sp>
      <p:sp>
        <p:nvSpPr>
          <p:cNvPr id="6" name="Content Placeholder 5"/>
          <p:cNvSpPr>
            <a:spLocks noGrp="1"/>
          </p:cNvSpPr>
          <p:nvPr>
            <p:ph idx="1"/>
          </p:nvPr>
        </p:nvSpPr>
        <p:spPr/>
        <p:txBody>
          <a:bodyPr/>
          <a:lstStyle/>
          <a:p>
            <a:pPr lvl="0"/>
            <a:r>
              <a:rPr lang="en-US" b="1" dirty="0"/>
              <a:t>Q1</a:t>
            </a:r>
            <a:r>
              <a:rPr lang="en-US" dirty="0"/>
              <a:t>: Will any restaurant category show a positive impact on popularity based average monthly temperature?</a:t>
            </a:r>
          </a:p>
          <a:p>
            <a:pPr lvl="1"/>
            <a:r>
              <a:rPr lang="en-US" b="1" dirty="0"/>
              <a:t>Hypothesis</a:t>
            </a:r>
            <a:r>
              <a:rPr lang="en-US" dirty="0"/>
              <a:t>: A restaurant category will show a positive impact on popularity based average monthly temperature.</a:t>
            </a:r>
          </a:p>
          <a:p>
            <a:pPr lvl="1"/>
            <a:r>
              <a:rPr lang="en-US" b="1" dirty="0"/>
              <a:t>Null</a:t>
            </a:r>
            <a:r>
              <a:rPr lang="en-US" dirty="0"/>
              <a:t>: Average monthly temperature has no impact on popularity based average monthly temperature.</a:t>
            </a:r>
          </a:p>
          <a:p>
            <a:pPr lvl="1"/>
            <a:r>
              <a:rPr lang="en-US" b="1" dirty="0"/>
              <a:t>Results</a:t>
            </a:r>
            <a:r>
              <a:rPr lang="en-US" dirty="0"/>
              <a:t>: Hypothesis confirmed. There is strong evidence that temperature has a positive impact on restaurant popularity, except in Charlotte.</a:t>
            </a:r>
          </a:p>
        </p:txBody>
      </p:sp>
    </p:spTree>
    <p:extLst>
      <p:ext uri="{BB962C8B-B14F-4D97-AF65-F5344CB8AC3E}">
        <p14:creationId xmlns:p14="http://schemas.microsoft.com/office/powerpoint/2010/main" val="79758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pPr lvl="0"/>
            <a:r>
              <a:rPr lang="en-US" dirty="0"/>
              <a:t>Data Analysis</a:t>
            </a:r>
          </a:p>
        </p:txBody>
      </p:sp>
      <p:sp>
        <p:nvSpPr>
          <p:cNvPr id="6" name="Content Placeholder 5"/>
          <p:cNvSpPr>
            <a:spLocks noGrp="1"/>
          </p:cNvSpPr>
          <p:nvPr>
            <p:ph idx="1"/>
          </p:nvPr>
        </p:nvSpPr>
        <p:spPr>
          <a:xfrm>
            <a:off x="1218883" y="1600200"/>
            <a:ext cx="9751060" cy="1143000"/>
          </a:xfrm>
        </p:spPr>
        <p:txBody>
          <a:bodyPr>
            <a:normAutofit fontScale="92500" lnSpcReduction="10000"/>
          </a:bodyPr>
          <a:lstStyle/>
          <a:p>
            <a:pPr lvl="0"/>
            <a:r>
              <a:rPr lang="en-US" b="1" dirty="0"/>
              <a:t>Results: </a:t>
            </a:r>
            <a:r>
              <a:rPr lang="en-US" dirty="0"/>
              <a:t>Hypothesis confirmed. There is strong evidence that temperature (in this case, warmer temperatures) has a positive impact on restaurant popularity, except in Charlotte.</a:t>
            </a:r>
          </a:p>
        </p:txBody>
      </p:sp>
      <p:pic>
        <p:nvPicPr>
          <p:cNvPr id="4" name="Picture 3">
            <a:extLst>
              <a:ext uri="{FF2B5EF4-FFF2-40B4-BE49-F238E27FC236}">
                <a16:creationId xmlns:a16="http://schemas.microsoft.com/office/drawing/2014/main" id="{AF84B89D-5518-3443-BDA8-0F6B311C8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1794" y="3505200"/>
            <a:ext cx="3657600" cy="2743200"/>
          </a:xfrm>
          <a:prstGeom prst="rect">
            <a:avLst/>
          </a:prstGeom>
        </p:spPr>
      </p:pic>
      <p:pic>
        <p:nvPicPr>
          <p:cNvPr id="8" name="Picture 7">
            <a:extLst>
              <a:ext uri="{FF2B5EF4-FFF2-40B4-BE49-F238E27FC236}">
                <a16:creationId xmlns:a16="http://schemas.microsoft.com/office/drawing/2014/main" id="{20223D1A-250C-D846-AFCB-180988B6F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612" y="3505200"/>
            <a:ext cx="3657600" cy="2743200"/>
          </a:xfrm>
          <a:prstGeom prst="rect">
            <a:avLst/>
          </a:prstGeom>
        </p:spPr>
      </p:pic>
      <p:pic>
        <p:nvPicPr>
          <p:cNvPr id="11" name="Picture 10">
            <a:extLst>
              <a:ext uri="{FF2B5EF4-FFF2-40B4-BE49-F238E27FC236}">
                <a16:creationId xmlns:a16="http://schemas.microsoft.com/office/drawing/2014/main" id="{CAC1C58E-D3FC-CA4D-A6CE-F405DD56F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413" y="3505200"/>
            <a:ext cx="3657600" cy="2743200"/>
          </a:xfrm>
          <a:prstGeom prst="rect">
            <a:avLst/>
          </a:prstGeom>
        </p:spPr>
      </p:pic>
      <p:sp>
        <p:nvSpPr>
          <p:cNvPr id="13" name="Content Placeholder 5">
            <a:extLst>
              <a:ext uri="{FF2B5EF4-FFF2-40B4-BE49-F238E27FC236}">
                <a16:creationId xmlns:a16="http://schemas.microsoft.com/office/drawing/2014/main" id="{79819FEA-80FB-744D-B43C-8F684ECE930D}"/>
              </a:ext>
            </a:extLst>
          </p:cNvPr>
          <p:cNvSpPr txBox="1">
            <a:spLocks/>
          </p:cNvSpPr>
          <p:nvPr/>
        </p:nvSpPr>
        <p:spPr>
          <a:xfrm>
            <a:off x="1218882" y="2914650"/>
            <a:ext cx="9751060" cy="51435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b="0" i="0" kern="1200">
                <a:solidFill>
                  <a:schemeClr val="tx1"/>
                </a:solidFill>
                <a:latin typeface="Calibri Light" panose="020F0302020204030204" pitchFamily="34" charset="0"/>
                <a:ea typeface="+mn-ea"/>
                <a:cs typeface="Calibri Light" panose="020F0302020204030204" pitchFamily="34" charset="0"/>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lgn="ctr">
              <a:buNone/>
            </a:pPr>
            <a:r>
              <a:rPr lang="en-US" b="1" dirty="0"/>
              <a:t>Las Vegas</a:t>
            </a:r>
          </a:p>
        </p:txBody>
      </p:sp>
    </p:spTree>
    <p:extLst>
      <p:ext uri="{BB962C8B-B14F-4D97-AF65-F5344CB8AC3E}">
        <p14:creationId xmlns:p14="http://schemas.microsoft.com/office/powerpoint/2010/main" val="206893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pPr lvl="0"/>
            <a:r>
              <a:rPr lang="en-US" dirty="0"/>
              <a:t>Data Analysis</a:t>
            </a:r>
          </a:p>
        </p:txBody>
      </p:sp>
      <p:sp>
        <p:nvSpPr>
          <p:cNvPr id="6" name="Content Placeholder 5"/>
          <p:cNvSpPr>
            <a:spLocks noGrp="1"/>
          </p:cNvSpPr>
          <p:nvPr>
            <p:ph idx="1"/>
          </p:nvPr>
        </p:nvSpPr>
        <p:spPr>
          <a:xfrm>
            <a:off x="1218883" y="1600200"/>
            <a:ext cx="9751060" cy="1143000"/>
          </a:xfrm>
        </p:spPr>
        <p:txBody>
          <a:bodyPr>
            <a:normAutofit fontScale="92500" lnSpcReduction="10000"/>
          </a:bodyPr>
          <a:lstStyle/>
          <a:p>
            <a:pPr lvl="0"/>
            <a:r>
              <a:rPr lang="en-US" b="1" dirty="0"/>
              <a:t>Results: </a:t>
            </a:r>
            <a:r>
              <a:rPr lang="en-US" dirty="0"/>
              <a:t>Hypothesis confirmed. There is strong evidence that temperature (in this case, warmer temperatures) has a positive impact on restaurant popularity, except in Charlotte.</a:t>
            </a:r>
          </a:p>
        </p:txBody>
      </p:sp>
      <p:sp>
        <p:nvSpPr>
          <p:cNvPr id="13" name="Content Placeholder 5">
            <a:extLst>
              <a:ext uri="{FF2B5EF4-FFF2-40B4-BE49-F238E27FC236}">
                <a16:creationId xmlns:a16="http://schemas.microsoft.com/office/drawing/2014/main" id="{79819FEA-80FB-744D-B43C-8F684ECE930D}"/>
              </a:ext>
            </a:extLst>
          </p:cNvPr>
          <p:cNvSpPr txBox="1">
            <a:spLocks/>
          </p:cNvSpPr>
          <p:nvPr/>
        </p:nvSpPr>
        <p:spPr>
          <a:xfrm>
            <a:off x="1218882" y="2914650"/>
            <a:ext cx="9751060" cy="51435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b="0" i="0" kern="1200">
                <a:solidFill>
                  <a:schemeClr val="tx1"/>
                </a:solidFill>
                <a:latin typeface="Calibri Light" panose="020F0302020204030204" pitchFamily="34" charset="0"/>
                <a:ea typeface="+mn-ea"/>
                <a:cs typeface="Calibri Light" panose="020F0302020204030204" pitchFamily="34" charset="0"/>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lgn="ctr">
              <a:buNone/>
            </a:pPr>
            <a:r>
              <a:rPr lang="en-US" b="1" dirty="0"/>
              <a:t>Toronto</a:t>
            </a:r>
          </a:p>
        </p:txBody>
      </p:sp>
      <p:pic>
        <p:nvPicPr>
          <p:cNvPr id="9" name="Picture 8">
            <a:extLst>
              <a:ext uri="{FF2B5EF4-FFF2-40B4-BE49-F238E27FC236}">
                <a16:creationId xmlns:a16="http://schemas.microsoft.com/office/drawing/2014/main" id="{D070DF9D-D5D2-7A4C-9FF8-2E29C95C2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255" y="3563528"/>
            <a:ext cx="3657600" cy="2743200"/>
          </a:xfrm>
          <a:prstGeom prst="rect">
            <a:avLst/>
          </a:prstGeom>
        </p:spPr>
      </p:pic>
      <p:pic>
        <p:nvPicPr>
          <p:cNvPr id="10" name="Picture 9">
            <a:extLst>
              <a:ext uri="{FF2B5EF4-FFF2-40B4-BE49-F238E27FC236}">
                <a16:creationId xmlns:a16="http://schemas.microsoft.com/office/drawing/2014/main" id="{925790ED-FC4F-3049-9209-A95833572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012" y="3563528"/>
            <a:ext cx="3657600" cy="2743200"/>
          </a:xfrm>
          <a:prstGeom prst="rect">
            <a:avLst/>
          </a:prstGeom>
        </p:spPr>
      </p:pic>
    </p:spTree>
    <p:extLst>
      <p:ext uri="{BB962C8B-B14F-4D97-AF65-F5344CB8AC3E}">
        <p14:creationId xmlns:p14="http://schemas.microsoft.com/office/powerpoint/2010/main" val="7107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pPr lvl="0"/>
            <a:r>
              <a:rPr lang="en-US" dirty="0"/>
              <a:t>Data Analysis</a:t>
            </a:r>
          </a:p>
        </p:txBody>
      </p:sp>
      <p:sp>
        <p:nvSpPr>
          <p:cNvPr id="6" name="Content Placeholder 5"/>
          <p:cNvSpPr>
            <a:spLocks noGrp="1"/>
          </p:cNvSpPr>
          <p:nvPr>
            <p:ph idx="1"/>
          </p:nvPr>
        </p:nvSpPr>
        <p:spPr>
          <a:xfrm>
            <a:off x="1218883" y="1600200"/>
            <a:ext cx="9751060" cy="1143000"/>
          </a:xfrm>
        </p:spPr>
        <p:txBody>
          <a:bodyPr>
            <a:normAutofit fontScale="92500" lnSpcReduction="10000"/>
          </a:bodyPr>
          <a:lstStyle/>
          <a:p>
            <a:pPr lvl="0"/>
            <a:r>
              <a:rPr lang="en-US" b="1" dirty="0"/>
              <a:t>Results: </a:t>
            </a:r>
            <a:r>
              <a:rPr lang="en-US" dirty="0"/>
              <a:t>Hypothesis confirmed. There is strong evidence that temperature (in this case, warmer temperatures) has a positive impact on restaurant popularity, </a:t>
            </a:r>
            <a:r>
              <a:rPr lang="en-US" b="1" dirty="0"/>
              <a:t>except in Charlotte</a:t>
            </a:r>
            <a:r>
              <a:rPr lang="en-US" dirty="0"/>
              <a:t>.</a:t>
            </a:r>
          </a:p>
        </p:txBody>
      </p:sp>
      <p:sp>
        <p:nvSpPr>
          <p:cNvPr id="13" name="Content Placeholder 5">
            <a:extLst>
              <a:ext uri="{FF2B5EF4-FFF2-40B4-BE49-F238E27FC236}">
                <a16:creationId xmlns:a16="http://schemas.microsoft.com/office/drawing/2014/main" id="{79819FEA-80FB-744D-B43C-8F684ECE930D}"/>
              </a:ext>
            </a:extLst>
          </p:cNvPr>
          <p:cNvSpPr txBox="1">
            <a:spLocks/>
          </p:cNvSpPr>
          <p:nvPr/>
        </p:nvSpPr>
        <p:spPr>
          <a:xfrm>
            <a:off x="1218882" y="2914650"/>
            <a:ext cx="9751060" cy="51435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b="0" i="0" kern="1200">
                <a:solidFill>
                  <a:schemeClr val="tx1"/>
                </a:solidFill>
                <a:latin typeface="Calibri Light" panose="020F0302020204030204" pitchFamily="34" charset="0"/>
                <a:ea typeface="+mn-ea"/>
                <a:cs typeface="Calibri Light" panose="020F0302020204030204" pitchFamily="34" charset="0"/>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lgn="ctr">
              <a:buNone/>
            </a:pPr>
            <a:r>
              <a:rPr lang="en-US" b="1" dirty="0"/>
              <a:t>Charlotte</a:t>
            </a:r>
          </a:p>
        </p:txBody>
      </p:sp>
      <p:pic>
        <p:nvPicPr>
          <p:cNvPr id="9" name="Picture 8">
            <a:extLst>
              <a:ext uri="{FF2B5EF4-FFF2-40B4-BE49-F238E27FC236}">
                <a16:creationId xmlns:a16="http://schemas.microsoft.com/office/drawing/2014/main" id="{1A9F9C14-B1A1-7046-8405-F40BC1C24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612" y="3505986"/>
            <a:ext cx="3657600" cy="2743200"/>
          </a:xfrm>
          <a:prstGeom prst="rect">
            <a:avLst/>
          </a:prstGeom>
        </p:spPr>
      </p:pic>
      <p:pic>
        <p:nvPicPr>
          <p:cNvPr id="10" name="Picture 9">
            <a:extLst>
              <a:ext uri="{FF2B5EF4-FFF2-40B4-BE49-F238E27FC236}">
                <a16:creationId xmlns:a16="http://schemas.microsoft.com/office/drawing/2014/main" id="{00EBC9A3-652B-854F-8E4C-E6650D0DE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813" y="3526607"/>
            <a:ext cx="3657600" cy="2743200"/>
          </a:xfrm>
          <a:prstGeom prst="rect">
            <a:avLst/>
          </a:prstGeom>
        </p:spPr>
      </p:pic>
      <p:pic>
        <p:nvPicPr>
          <p:cNvPr id="12" name="Picture 11">
            <a:extLst>
              <a:ext uri="{FF2B5EF4-FFF2-40B4-BE49-F238E27FC236}">
                <a16:creationId xmlns:a16="http://schemas.microsoft.com/office/drawing/2014/main" id="{F4DFB8B4-E92C-EA4D-A06F-70A4A78DED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412" y="3525036"/>
            <a:ext cx="3657600" cy="2743200"/>
          </a:xfrm>
          <a:prstGeom prst="rect">
            <a:avLst/>
          </a:prstGeom>
        </p:spPr>
      </p:pic>
    </p:spTree>
    <p:extLst>
      <p:ext uri="{BB962C8B-B14F-4D97-AF65-F5344CB8AC3E}">
        <p14:creationId xmlns:p14="http://schemas.microsoft.com/office/powerpoint/2010/main" val="48625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Data Analysis</a:t>
            </a:r>
          </a:p>
        </p:txBody>
      </p:sp>
      <p:sp>
        <p:nvSpPr>
          <p:cNvPr id="6" name="Content Placeholder 5"/>
          <p:cNvSpPr>
            <a:spLocks noGrp="1"/>
          </p:cNvSpPr>
          <p:nvPr>
            <p:ph idx="1"/>
          </p:nvPr>
        </p:nvSpPr>
        <p:spPr/>
        <p:txBody>
          <a:bodyPr/>
          <a:lstStyle/>
          <a:p>
            <a:r>
              <a:rPr lang="en-US" b="1" dirty="0"/>
              <a:t>Q2</a:t>
            </a:r>
            <a:r>
              <a:rPr lang="en-US" dirty="0"/>
              <a:t>: Will any restaurant category show a negative impact on popularity based average monthly temperature?</a:t>
            </a:r>
          </a:p>
          <a:p>
            <a:pPr lvl="1"/>
            <a:r>
              <a:rPr lang="en-US" b="1" dirty="0"/>
              <a:t>Hypothesis</a:t>
            </a:r>
            <a:r>
              <a:rPr lang="en-US" dirty="0"/>
              <a:t>: A restaurant category in each city will show a negative impact on popularity based average monthly temperature.</a:t>
            </a:r>
          </a:p>
          <a:p>
            <a:pPr lvl="1"/>
            <a:r>
              <a:rPr lang="en-US" b="1" dirty="0"/>
              <a:t>Null</a:t>
            </a:r>
            <a:r>
              <a:rPr lang="en-US" dirty="0"/>
              <a:t>: Average monthly temperature has no impact on popularity based average monthly temperature.</a:t>
            </a:r>
          </a:p>
          <a:p>
            <a:pPr lvl="1"/>
            <a:r>
              <a:rPr lang="en-US" b="1" dirty="0"/>
              <a:t>Results</a:t>
            </a:r>
            <a:r>
              <a:rPr lang="en-US" dirty="0"/>
              <a:t>: Hypothesis not confirmed. None of our categories showed a negative impact on popularity based average monthly temperature, therefore we could not reject the Null. </a:t>
            </a:r>
          </a:p>
        </p:txBody>
      </p:sp>
    </p:spTree>
    <p:extLst>
      <p:ext uri="{BB962C8B-B14F-4D97-AF65-F5344CB8AC3E}">
        <p14:creationId xmlns:p14="http://schemas.microsoft.com/office/powerpoint/2010/main" val="420911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Data Analysis</a:t>
            </a:r>
          </a:p>
        </p:txBody>
      </p:sp>
      <p:sp>
        <p:nvSpPr>
          <p:cNvPr id="6" name="Content Placeholder 5"/>
          <p:cNvSpPr>
            <a:spLocks noGrp="1"/>
          </p:cNvSpPr>
          <p:nvPr>
            <p:ph idx="1"/>
          </p:nvPr>
        </p:nvSpPr>
        <p:spPr>
          <a:xfrm>
            <a:off x="1218883" y="1600200"/>
            <a:ext cx="9751060" cy="4800600"/>
          </a:xfrm>
        </p:spPr>
        <p:txBody>
          <a:bodyPr/>
          <a:lstStyle/>
          <a:p>
            <a:r>
              <a:rPr lang="en-US" b="1" dirty="0"/>
              <a:t>Q3</a:t>
            </a:r>
            <a:r>
              <a:rPr lang="en-US" dirty="0"/>
              <a:t>: What restaurant categories are the most popular in hot weather?</a:t>
            </a:r>
          </a:p>
          <a:p>
            <a:pPr lvl="1"/>
            <a:r>
              <a:rPr lang="en-US" b="1" dirty="0"/>
              <a:t>Hypothesis</a:t>
            </a:r>
            <a:r>
              <a:rPr lang="en-US" dirty="0"/>
              <a:t>: American food with be the most popular in hot weather.</a:t>
            </a:r>
          </a:p>
          <a:p>
            <a:pPr lvl="1"/>
            <a:r>
              <a:rPr lang="en-US" b="1" dirty="0"/>
              <a:t>Null</a:t>
            </a:r>
            <a:r>
              <a:rPr lang="en-US" dirty="0"/>
              <a:t>: There is no difference in popularity among restaurant categories based on hot weather.</a:t>
            </a:r>
          </a:p>
          <a:p>
            <a:pPr lvl="1"/>
            <a:r>
              <a:rPr lang="en-US" b="1" dirty="0"/>
              <a:t>Results</a:t>
            </a:r>
            <a:r>
              <a:rPr lang="en-US" dirty="0"/>
              <a:t>: Hypothesis confirmed. American restaurants have the most check-ins in hot weather. We confirmed that this is not by chance based on chi-square analysis. However, In Las Vegas, every category got more check-ins in hot weather. Our dataset did not have any American restaurants in Toronto; therefore, Toronto was excluded in this analysis.</a:t>
            </a:r>
          </a:p>
        </p:txBody>
      </p:sp>
    </p:spTree>
    <p:extLst>
      <p:ext uri="{BB962C8B-B14F-4D97-AF65-F5344CB8AC3E}">
        <p14:creationId xmlns:p14="http://schemas.microsoft.com/office/powerpoint/2010/main" val="252580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Data Analysis</a:t>
            </a:r>
          </a:p>
        </p:txBody>
      </p:sp>
      <p:sp>
        <p:nvSpPr>
          <p:cNvPr id="6" name="Content Placeholder 5"/>
          <p:cNvSpPr>
            <a:spLocks noGrp="1"/>
          </p:cNvSpPr>
          <p:nvPr>
            <p:ph idx="1"/>
          </p:nvPr>
        </p:nvSpPr>
        <p:spPr>
          <a:xfrm>
            <a:off x="1218883" y="1600198"/>
            <a:ext cx="9751060" cy="1676401"/>
          </a:xfrm>
        </p:spPr>
        <p:txBody>
          <a:bodyPr>
            <a:normAutofit/>
          </a:bodyPr>
          <a:lstStyle/>
          <a:p>
            <a:r>
              <a:rPr lang="en-US" b="1" dirty="0"/>
              <a:t>Results</a:t>
            </a:r>
            <a:r>
              <a:rPr lang="en-US" dirty="0"/>
              <a:t>: Hypothesis confirmed. American restaurants have the most check-ins in hot weather. However, In Las Vegas, every category got more check-ins in hot weather. *Our dataset did not have any American restaurants in Toronto.</a:t>
            </a:r>
          </a:p>
        </p:txBody>
      </p:sp>
      <p:pic>
        <p:nvPicPr>
          <p:cNvPr id="3" name="Picture 2">
            <a:extLst>
              <a:ext uri="{FF2B5EF4-FFF2-40B4-BE49-F238E27FC236}">
                <a16:creationId xmlns:a16="http://schemas.microsoft.com/office/drawing/2014/main" id="{A2E6852E-0A32-7049-BA43-582A71EA2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12" y="3429000"/>
            <a:ext cx="3657600" cy="2743200"/>
          </a:xfrm>
          <a:prstGeom prst="rect">
            <a:avLst/>
          </a:prstGeom>
        </p:spPr>
      </p:pic>
      <p:pic>
        <p:nvPicPr>
          <p:cNvPr id="7" name="Picture 6">
            <a:extLst>
              <a:ext uri="{FF2B5EF4-FFF2-40B4-BE49-F238E27FC236}">
                <a16:creationId xmlns:a16="http://schemas.microsoft.com/office/drawing/2014/main" id="{D59AAA9F-DD16-454C-BD0F-6C2AD65B3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612" y="3442138"/>
            <a:ext cx="3657600" cy="2743200"/>
          </a:xfrm>
          <a:prstGeom prst="rect">
            <a:avLst/>
          </a:prstGeom>
        </p:spPr>
      </p:pic>
      <p:pic>
        <p:nvPicPr>
          <p:cNvPr id="9" name="Picture 8">
            <a:extLst>
              <a:ext uri="{FF2B5EF4-FFF2-40B4-BE49-F238E27FC236}">
                <a16:creationId xmlns:a16="http://schemas.microsoft.com/office/drawing/2014/main" id="{11CFD1CE-87F5-6546-AD86-3A1BFACAF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3" y="3429000"/>
            <a:ext cx="3657600" cy="2743200"/>
          </a:xfrm>
          <a:prstGeom prst="rect">
            <a:avLst/>
          </a:prstGeom>
        </p:spPr>
      </p:pic>
    </p:spTree>
    <p:extLst>
      <p:ext uri="{BB962C8B-B14F-4D97-AF65-F5344CB8AC3E}">
        <p14:creationId xmlns:p14="http://schemas.microsoft.com/office/powerpoint/2010/main" val="41371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Data Analysis</a:t>
            </a:r>
          </a:p>
        </p:txBody>
      </p:sp>
      <p:sp>
        <p:nvSpPr>
          <p:cNvPr id="6" name="Content Placeholder 5"/>
          <p:cNvSpPr>
            <a:spLocks noGrp="1"/>
          </p:cNvSpPr>
          <p:nvPr>
            <p:ph idx="1"/>
          </p:nvPr>
        </p:nvSpPr>
        <p:spPr>
          <a:xfrm>
            <a:off x="1218883" y="1600200"/>
            <a:ext cx="9751060" cy="4724400"/>
          </a:xfrm>
        </p:spPr>
        <p:txBody>
          <a:bodyPr>
            <a:normAutofit fontScale="92500" lnSpcReduction="10000"/>
          </a:bodyPr>
          <a:lstStyle/>
          <a:p>
            <a:r>
              <a:rPr lang="en-US" sz="3000" b="1" dirty="0"/>
              <a:t>Q3</a:t>
            </a:r>
            <a:r>
              <a:rPr lang="en-US" sz="3000" dirty="0"/>
              <a:t>: What restaurant categories are the most popular in hot weather?</a:t>
            </a:r>
          </a:p>
          <a:p>
            <a:pPr lvl="1"/>
            <a:r>
              <a:rPr lang="en-US" sz="2600" b="1" dirty="0"/>
              <a:t>Results</a:t>
            </a:r>
            <a:r>
              <a:rPr lang="en-US" sz="2600" dirty="0"/>
              <a:t>: Hypothesis confirmed using </a:t>
            </a:r>
            <a:r>
              <a:rPr lang="en-US" sz="2600" b="1" dirty="0"/>
              <a:t>chi-square</a:t>
            </a:r>
            <a:r>
              <a:rPr lang="en-US" sz="2600" dirty="0"/>
              <a:t>. American restaurants have the most check-ins in hot weather. </a:t>
            </a:r>
          </a:p>
          <a:p>
            <a:pPr lvl="1"/>
            <a:r>
              <a:rPr lang="en-US" dirty="0"/>
              <a:t>Las Vegas: American and Japanese</a:t>
            </a:r>
          </a:p>
          <a:p>
            <a:pPr lvl="2"/>
            <a:r>
              <a:rPr lang="en-US" dirty="0"/>
              <a:t>(stat=336.09, p-value=2.12) chi^^2 value: 336.09 and critical value: 10.34</a:t>
            </a:r>
          </a:p>
          <a:p>
            <a:pPr lvl="1"/>
            <a:r>
              <a:rPr lang="en-US" dirty="0"/>
              <a:t>Las Vegas: American and Thai</a:t>
            </a:r>
          </a:p>
          <a:p>
            <a:pPr lvl="2"/>
            <a:r>
              <a:rPr lang="en-US" dirty="0"/>
              <a:t>(stat=9406.60, p-value=0.0) chi^^2 value: 9406.6 and critical value: 10.34</a:t>
            </a:r>
          </a:p>
          <a:p>
            <a:pPr lvl="1"/>
            <a:r>
              <a:rPr lang="en-US" dirty="0"/>
              <a:t>In Charlotte: American and Japanese</a:t>
            </a:r>
          </a:p>
          <a:p>
            <a:pPr lvl="2"/>
            <a:r>
              <a:rPr lang="en-US" dirty="0"/>
              <a:t>(stat=1152.26, p-value=3.14) chi^^2 value: 1152.26 and critical value: 10.34</a:t>
            </a:r>
          </a:p>
          <a:p>
            <a:pPr lvl="1"/>
            <a:r>
              <a:rPr lang="en-US" dirty="0"/>
              <a:t>In Charlotte: American and Thai</a:t>
            </a:r>
          </a:p>
          <a:p>
            <a:pPr lvl="2"/>
            <a:r>
              <a:rPr lang="en-US" dirty="0"/>
              <a:t>(stat=1411.46, p-value=4.05) chi^^2 value: 1411.46 and critical value: 10.34</a:t>
            </a:r>
          </a:p>
        </p:txBody>
      </p:sp>
    </p:spTree>
    <p:extLst>
      <p:ext uri="{BB962C8B-B14F-4D97-AF65-F5344CB8AC3E}">
        <p14:creationId xmlns:p14="http://schemas.microsoft.com/office/powerpoint/2010/main" val="21064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Data Analysis</a:t>
            </a:r>
          </a:p>
        </p:txBody>
      </p:sp>
      <p:sp>
        <p:nvSpPr>
          <p:cNvPr id="6" name="Content Placeholder 5"/>
          <p:cNvSpPr>
            <a:spLocks noGrp="1"/>
          </p:cNvSpPr>
          <p:nvPr>
            <p:ph idx="1"/>
          </p:nvPr>
        </p:nvSpPr>
        <p:spPr>
          <a:xfrm>
            <a:off x="1218883" y="1600200"/>
            <a:ext cx="9751060" cy="4648200"/>
          </a:xfrm>
        </p:spPr>
        <p:txBody>
          <a:bodyPr/>
          <a:lstStyle/>
          <a:p>
            <a:r>
              <a:rPr lang="en-US" b="1" dirty="0"/>
              <a:t>Q4</a:t>
            </a:r>
            <a:r>
              <a:rPr lang="en-US" dirty="0"/>
              <a:t>: What restaurant categories are the most popular in cold weather?</a:t>
            </a:r>
          </a:p>
          <a:p>
            <a:pPr lvl="1"/>
            <a:r>
              <a:rPr lang="en-US" b="1" dirty="0"/>
              <a:t>Hypothesis</a:t>
            </a:r>
            <a:r>
              <a:rPr lang="en-US" dirty="0"/>
              <a:t>: Thai food with be the most popular in cold weather.</a:t>
            </a:r>
          </a:p>
          <a:p>
            <a:pPr lvl="1"/>
            <a:r>
              <a:rPr lang="en-US" b="1" dirty="0"/>
              <a:t>Null</a:t>
            </a:r>
            <a:r>
              <a:rPr lang="en-US" dirty="0"/>
              <a:t>: There is no difference in popularity among restaurant categories based on cold weather.</a:t>
            </a:r>
          </a:p>
          <a:p>
            <a:pPr lvl="1"/>
            <a:r>
              <a:rPr lang="en-US" b="1" dirty="0"/>
              <a:t>Results</a:t>
            </a:r>
            <a:r>
              <a:rPr lang="en-US" dirty="0"/>
              <a:t>: Hypothesis not confirmed. We found that the answer varies per city. In our dataset, Toronto did not have American category listed. However, Thai was significantly more popular than Japanese based on check-ins during its coldest months. Toronto was the only city that “confirmed” our hypothesis.</a:t>
            </a:r>
          </a:p>
        </p:txBody>
      </p:sp>
    </p:spTree>
    <p:extLst>
      <p:ext uri="{BB962C8B-B14F-4D97-AF65-F5344CB8AC3E}">
        <p14:creationId xmlns:p14="http://schemas.microsoft.com/office/powerpoint/2010/main" val="366909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a:t>Summary</a:t>
            </a:r>
          </a:p>
        </p:txBody>
      </p:sp>
      <p:sp>
        <p:nvSpPr>
          <p:cNvPr id="6" name="Content Placeholder 5"/>
          <p:cNvSpPr>
            <a:spLocks noGrp="1"/>
          </p:cNvSpPr>
          <p:nvPr>
            <p:ph idx="1"/>
          </p:nvPr>
        </p:nvSpPr>
        <p:spPr/>
        <p:txBody>
          <a:bodyPr/>
          <a:lstStyle/>
          <a:p>
            <a:pPr lvl="0"/>
            <a:r>
              <a:rPr lang="en-US" b="1" dirty="0"/>
              <a:t>Objective</a:t>
            </a:r>
            <a:r>
              <a:rPr lang="en-US" dirty="0"/>
              <a:t>: Sought to find correlations between average monthly temperature and popularity of certain restaurant categories.</a:t>
            </a:r>
          </a:p>
          <a:p>
            <a:pPr lvl="0"/>
            <a:r>
              <a:rPr lang="en-US" b="1" dirty="0"/>
              <a:t>Overall Hypothesis</a:t>
            </a:r>
            <a:r>
              <a:rPr lang="en-US" dirty="0"/>
              <a:t>: Outside temperature does impact how popular a restaurant is during that time.</a:t>
            </a:r>
          </a:p>
          <a:p>
            <a:pPr lvl="0"/>
            <a:r>
              <a:rPr lang="en-US" b="1" dirty="0"/>
              <a:t>Question Overview</a:t>
            </a:r>
            <a:r>
              <a:rPr lang="en-US" dirty="0"/>
              <a:t>:</a:t>
            </a:r>
          </a:p>
          <a:p>
            <a:pPr lvl="1"/>
            <a:r>
              <a:rPr lang="en-US" dirty="0"/>
              <a:t>Will temp. have a positive impact on popularity? Negative impact?</a:t>
            </a:r>
          </a:p>
          <a:p>
            <a:pPr lvl="1"/>
            <a:r>
              <a:rPr lang="en-US" dirty="0"/>
              <a:t>Which category is most popular in hot temp.? Cold temp.?</a:t>
            </a:r>
          </a:p>
          <a:p>
            <a:r>
              <a:rPr lang="en-US" b="1" dirty="0"/>
              <a:t>Results Overview</a:t>
            </a:r>
            <a:r>
              <a:rPr lang="en-US" dirty="0"/>
              <a:t>:</a:t>
            </a:r>
          </a:p>
          <a:p>
            <a:pPr lvl="1"/>
            <a:r>
              <a:rPr lang="en-US" dirty="0"/>
              <a:t>Mixed results. Some hypothesis confirmed others rejected.</a:t>
            </a:r>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Data Analysis</a:t>
            </a:r>
          </a:p>
        </p:txBody>
      </p:sp>
      <p:sp>
        <p:nvSpPr>
          <p:cNvPr id="6" name="Content Placeholder 5"/>
          <p:cNvSpPr>
            <a:spLocks noGrp="1"/>
          </p:cNvSpPr>
          <p:nvPr>
            <p:ph idx="1"/>
          </p:nvPr>
        </p:nvSpPr>
        <p:spPr>
          <a:xfrm>
            <a:off x="1218883" y="1600200"/>
            <a:ext cx="9751060" cy="1143000"/>
          </a:xfrm>
        </p:spPr>
        <p:txBody>
          <a:bodyPr/>
          <a:lstStyle/>
          <a:p>
            <a:r>
              <a:rPr lang="en-US" b="1" dirty="0"/>
              <a:t>Results</a:t>
            </a:r>
            <a:r>
              <a:rPr lang="en-US" dirty="0"/>
              <a:t>: Hypothesis not confirmed. We found that the answer varies per city.</a:t>
            </a:r>
          </a:p>
        </p:txBody>
      </p:sp>
      <p:pic>
        <p:nvPicPr>
          <p:cNvPr id="3" name="Picture 2">
            <a:extLst>
              <a:ext uri="{FF2B5EF4-FFF2-40B4-BE49-F238E27FC236}">
                <a16:creationId xmlns:a16="http://schemas.microsoft.com/office/drawing/2014/main" id="{631ED302-D478-BC48-A426-0BEFBE00E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682" y="2590800"/>
            <a:ext cx="4876800" cy="3657600"/>
          </a:xfrm>
          <a:prstGeom prst="rect">
            <a:avLst/>
          </a:prstGeom>
        </p:spPr>
      </p:pic>
      <p:pic>
        <p:nvPicPr>
          <p:cNvPr id="7" name="Picture 6">
            <a:extLst>
              <a:ext uri="{FF2B5EF4-FFF2-40B4-BE49-F238E27FC236}">
                <a16:creationId xmlns:a16="http://schemas.microsoft.com/office/drawing/2014/main" id="{367FFE94-34B0-B947-8F8F-85BBA9AA1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882" y="2590800"/>
            <a:ext cx="4876800" cy="3657600"/>
          </a:xfrm>
          <a:prstGeom prst="rect">
            <a:avLst/>
          </a:prstGeom>
        </p:spPr>
      </p:pic>
    </p:spTree>
    <p:extLst>
      <p:ext uri="{BB962C8B-B14F-4D97-AF65-F5344CB8AC3E}">
        <p14:creationId xmlns:p14="http://schemas.microsoft.com/office/powerpoint/2010/main" val="359728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Data Analysis</a:t>
            </a:r>
          </a:p>
        </p:txBody>
      </p:sp>
      <p:sp>
        <p:nvSpPr>
          <p:cNvPr id="6" name="Content Placeholder 5"/>
          <p:cNvSpPr>
            <a:spLocks noGrp="1"/>
          </p:cNvSpPr>
          <p:nvPr>
            <p:ph idx="1"/>
          </p:nvPr>
        </p:nvSpPr>
        <p:spPr>
          <a:xfrm>
            <a:off x="1218883" y="1600200"/>
            <a:ext cx="9751060" cy="1143000"/>
          </a:xfrm>
        </p:spPr>
        <p:txBody>
          <a:bodyPr/>
          <a:lstStyle/>
          <a:p>
            <a:r>
              <a:rPr lang="en-US" b="1" dirty="0"/>
              <a:t>Results</a:t>
            </a:r>
            <a:r>
              <a:rPr lang="en-US" dirty="0"/>
              <a:t>: Toronto was the only city that “confirmed” our hypothesis.</a:t>
            </a:r>
          </a:p>
        </p:txBody>
      </p:sp>
      <p:pic>
        <p:nvPicPr>
          <p:cNvPr id="8" name="Picture 7">
            <a:extLst>
              <a:ext uri="{FF2B5EF4-FFF2-40B4-BE49-F238E27FC236}">
                <a16:creationId xmlns:a16="http://schemas.microsoft.com/office/drawing/2014/main" id="{6F7BE2F0-A1B3-6841-BB10-70F8D8001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012" y="2743200"/>
            <a:ext cx="4876800" cy="3657600"/>
          </a:xfrm>
          <a:prstGeom prst="rect">
            <a:avLst/>
          </a:prstGeom>
        </p:spPr>
      </p:pic>
    </p:spTree>
    <p:extLst>
      <p:ext uri="{BB962C8B-B14F-4D97-AF65-F5344CB8AC3E}">
        <p14:creationId xmlns:p14="http://schemas.microsoft.com/office/powerpoint/2010/main" val="359221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Discussion</a:t>
            </a:r>
          </a:p>
        </p:txBody>
      </p:sp>
      <p:sp>
        <p:nvSpPr>
          <p:cNvPr id="6" name="Content Placeholder 5"/>
          <p:cNvSpPr>
            <a:spLocks noGrp="1"/>
          </p:cNvSpPr>
          <p:nvPr>
            <p:ph idx="1"/>
          </p:nvPr>
        </p:nvSpPr>
        <p:spPr/>
        <p:txBody>
          <a:bodyPr/>
          <a:lstStyle/>
          <a:p>
            <a:pPr lvl="0"/>
            <a:r>
              <a:rPr lang="en-US" dirty="0"/>
              <a:t>We expected to find that the popularity of restaurants would increase during warmer weather—specifically American cuisine.</a:t>
            </a:r>
          </a:p>
          <a:p>
            <a:pPr lvl="0"/>
            <a:r>
              <a:rPr lang="en-US" dirty="0"/>
              <a:t>We found this to be true across all restaurant categories in Las Vegas. Possibly do to increased visitors during the summer months.</a:t>
            </a:r>
          </a:p>
          <a:p>
            <a:pPr lvl="0"/>
            <a:endParaRPr lang="en-US" dirty="0"/>
          </a:p>
        </p:txBody>
      </p:sp>
    </p:spTree>
    <p:extLst>
      <p:ext uri="{BB962C8B-B14F-4D97-AF65-F5344CB8AC3E}">
        <p14:creationId xmlns:p14="http://schemas.microsoft.com/office/powerpoint/2010/main" val="260872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8E7B-519E-0047-BA04-EFCDC72A4F6D}"/>
              </a:ext>
            </a:extLst>
          </p:cNvPr>
          <p:cNvSpPr>
            <a:spLocks noGrp="1"/>
          </p:cNvSpPr>
          <p:nvPr>
            <p:ph type="title"/>
          </p:nvPr>
        </p:nvSpPr>
        <p:spPr/>
        <p:txBody>
          <a:bodyPr>
            <a:normAutofit/>
          </a:bodyPr>
          <a:lstStyle/>
          <a:p>
            <a:r>
              <a:rPr lang="en-US" dirty="0"/>
              <a:t>Post Mortem</a:t>
            </a:r>
          </a:p>
        </p:txBody>
      </p:sp>
    </p:spTree>
    <p:extLst>
      <p:ext uri="{BB962C8B-B14F-4D97-AF65-F5344CB8AC3E}">
        <p14:creationId xmlns:p14="http://schemas.microsoft.com/office/powerpoint/2010/main" val="312617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Post Mortem</a:t>
            </a:r>
          </a:p>
        </p:txBody>
      </p:sp>
      <p:sp>
        <p:nvSpPr>
          <p:cNvPr id="6" name="Content Placeholder 5"/>
          <p:cNvSpPr>
            <a:spLocks noGrp="1"/>
          </p:cNvSpPr>
          <p:nvPr>
            <p:ph idx="1"/>
          </p:nvPr>
        </p:nvSpPr>
        <p:spPr/>
        <p:txBody>
          <a:bodyPr/>
          <a:lstStyle/>
          <a:p>
            <a:pPr lvl="0"/>
            <a:r>
              <a:rPr lang="en-US" dirty="0"/>
              <a:t>As discussed prior, we encountered several challenges during our exploration and data cleanup.</a:t>
            </a:r>
          </a:p>
          <a:p>
            <a:pPr lvl="1"/>
            <a:r>
              <a:rPr lang="en-US" dirty="0"/>
              <a:t>Found alternatives, combined data resources , and adjusted our variables such as cities and restaurant types.</a:t>
            </a:r>
          </a:p>
          <a:p>
            <a:r>
              <a:rPr lang="en-US" dirty="0"/>
              <a:t>Limited data/sample size</a:t>
            </a:r>
          </a:p>
          <a:p>
            <a:r>
              <a:rPr lang="en-US" dirty="0"/>
              <a:t>Zoom interruptions (free account)</a:t>
            </a:r>
          </a:p>
          <a:p>
            <a:pPr lvl="1"/>
            <a:r>
              <a:rPr lang="en-US" dirty="0"/>
              <a:t>Kept reconnecting and moving forward</a:t>
            </a:r>
          </a:p>
        </p:txBody>
      </p:sp>
    </p:spTree>
    <p:extLst>
      <p:ext uri="{BB962C8B-B14F-4D97-AF65-F5344CB8AC3E}">
        <p14:creationId xmlns:p14="http://schemas.microsoft.com/office/powerpoint/2010/main" val="18006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Post Mortem</a:t>
            </a:r>
          </a:p>
        </p:txBody>
      </p:sp>
      <p:sp>
        <p:nvSpPr>
          <p:cNvPr id="6" name="Content Placeholder 5"/>
          <p:cNvSpPr>
            <a:spLocks noGrp="1"/>
          </p:cNvSpPr>
          <p:nvPr>
            <p:ph idx="1"/>
          </p:nvPr>
        </p:nvSpPr>
        <p:spPr/>
        <p:txBody>
          <a:bodyPr/>
          <a:lstStyle/>
          <a:p>
            <a:r>
              <a:rPr lang="en-US" dirty="0"/>
              <a:t>With more time:</a:t>
            </a:r>
          </a:p>
          <a:p>
            <a:pPr lvl="1"/>
            <a:r>
              <a:rPr lang="en-US" dirty="0"/>
              <a:t>more API pulls (daily limit)</a:t>
            </a:r>
          </a:p>
          <a:p>
            <a:pPr lvl="1"/>
            <a:r>
              <a:rPr lang="en-US" dirty="0"/>
              <a:t>Find larger datasets</a:t>
            </a:r>
          </a:p>
          <a:p>
            <a:pPr lvl="1"/>
            <a:r>
              <a:rPr lang="en-US" dirty="0"/>
              <a:t>More effective categorization</a:t>
            </a:r>
          </a:p>
          <a:p>
            <a:pPr lvl="1"/>
            <a:r>
              <a:rPr lang="en-US" dirty="0"/>
              <a:t>More in-depth analysis </a:t>
            </a:r>
          </a:p>
        </p:txBody>
      </p:sp>
    </p:spTree>
    <p:extLst>
      <p:ext uri="{BB962C8B-B14F-4D97-AF65-F5344CB8AC3E}">
        <p14:creationId xmlns:p14="http://schemas.microsoft.com/office/powerpoint/2010/main" val="255031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8E7B-519E-0047-BA04-EFCDC72A4F6D}"/>
              </a:ext>
            </a:extLst>
          </p:cNvPr>
          <p:cNvSpPr>
            <a:spLocks noGrp="1"/>
          </p:cNvSpPr>
          <p:nvPr>
            <p:ph type="title"/>
          </p:nvPr>
        </p:nvSpPr>
        <p:spPr/>
        <p:txBody>
          <a:bodyPr>
            <a:normAutofit/>
          </a:bodyPr>
          <a:lstStyle/>
          <a:p>
            <a:r>
              <a:rPr lang="en-US" dirty="0"/>
              <a:t>Q &amp; A</a:t>
            </a:r>
          </a:p>
        </p:txBody>
      </p:sp>
    </p:spTree>
    <p:extLst>
      <p:ext uri="{BB962C8B-B14F-4D97-AF65-F5344CB8AC3E}">
        <p14:creationId xmlns:p14="http://schemas.microsoft.com/office/powerpoint/2010/main" val="30482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a:t>Questions &amp; Data</a:t>
            </a:r>
          </a:p>
        </p:txBody>
      </p:sp>
      <p:sp>
        <p:nvSpPr>
          <p:cNvPr id="6" name="Content Placeholder 5"/>
          <p:cNvSpPr>
            <a:spLocks noGrp="1"/>
          </p:cNvSpPr>
          <p:nvPr>
            <p:ph idx="1"/>
          </p:nvPr>
        </p:nvSpPr>
        <p:spPr/>
        <p:txBody>
          <a:bodyPr/>
          <a:lstStyle/>
          <a:p>
            <a:pPr lvl="0"/>
            <a:r>
              <a:rPr lang="en-US" b="1" dirty="0"/>
              <a:t>Q1</a:t>
            </a:r>
            <a:r>
              <a:rPr lang="en-US" dirty="0"/>
              <a:t>: Will any restaurant category show a positive impact on popularity based average monthly temperature?</a:t>
            </a:r>
          </a:p>
          <a:p>
            <a:r>
              <a:rPr lang="en-US" b="1" dirty="0"/>
              <a:t>Q2</a:t>
            </a:r>
            <a:r>
              <a:rPr lang="en-US" dirty="0"/>
              <a:t>: Will any restaurant category show a negative impact on popularity based average monthly temperature?</a:t>
            </a:r>
          </a:p>
          <a:p>
            <a:r>
              <a:rPr lang="en-US" b="1" dirty="0"/>
              <a:t>Q3</a:t>
            </a:r>
            <a:r>
              <a:rPr lang="en-US" dirty="0"/>
              <a:t>: What restaurant categories are the most popular in hot temperatures?</a:t>
            </a:r>
          </a:p>
          <a:p>
            <a:r>
              <a:rPr lang="en-US" b="1" dirty="0"/>
              <a:t>Q4</a:t>
            </a:r>
            <a:r>
              <a:rPr lang="en-US" dirty="0"/>
              <a:t>: What restaurant categories are the most popular in cold temperatures?</a:t>
            </a:r>
          </a:p>
          <a:p>
            <a:endParaRPr lang="en-US" dirty="0"/>
          </a:p>
        </p:txBody>
      </p:sp>
    </p:spTree>
    <p:extLst>
      <p:ext uri="{BB962C8B-B14F-4D97-AF65-F5344CB8AC3E}">
        <p14:creationId xmlns:p14="http://schemas.microsoft.com/office/powerpoint/2010/main" val="281253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pPr lvl="0"/>
            <a:r>
              <a:rPr lang="en-US" dirty="0"/>
              <a:t>Questions &amp; Data</a:t>
            </a:r>
          </a:p>
        </p:txBody>
      </p:sp>
      <p:sp>
        <p:nvSpPr>
          <p:cNvPr id="6" name="Content Placeholder 5"/>
          <p:cNvSpPr>
            <a:spLocks noGrp="1"/>
          </p:cNvSpPr>
          <p:nvPr>
            <p:ph idx="1"/>
          </p:nvPr>
        </p:nvSpPr>
        <p:spPr/>
        <p:txBody>
          <a:bodyPr/>
          <a:lstStyle/>
          <a:p>
            <a:pPr lvl="0"/>
            <a:r>
              <a:rPr lang="en-US" b="1" dirty="0"/>
              <a:t>Data Needed:</a:t>
            </a:r>
          </a:p>
          <a:p>
            <a:pPr lvl="1"/>
            <a:r>
              <a:rPr lang="en-US" dirty="0"/>
              <a:t>Consistent weather data for all of 2019</a:t>
            </a:r>
          </a:p>
          <a:p>
            <a:pPr lvl="1"/>
            <a:r>
              <a:rPr lang="en-US" dirty="0"/>
              <a:t>Yelp check-ins by  restaurant category</a:t>
            </a:r>
          </a:p>
          <a:p>
            <a:r>
              <a:rPr lang="en-US" b="1" dirty="0"/>
              <a:t>Data Acquired From:</a:t>
            </a:r>
          </a:p>
          <a:p>
            <a:pPr lvl="1"/>
            <a:r>
              <a:rPr lang="en-US" dirty="0"/>
              <a:t>Weather:</a:t>
            </a:r>
          </a:p>
          <a:p>
            <a:pPr lvl="2"/>
            <a:r>
              <a:rPr lang="en-US" dirty="0"/>
              <a:t>Meteostat API - </a:t>
            </a:r>
            <a:r>
              <a:rPr lang="en-US" dirty="0">
                <a:hlinkClick r:id="rId3"/>
              </a:rPr>
              <a:t>https://meteostat.net/en</a:t>
            </a:r>
            <a:endParaRPr lang="en-US" dirty="0"/>
          </a:p>
          <a:p>
            <a:pPr lvl="1"/>
            <a:r>
              <a:rPr lang="en-US" dirty="0"/>
              <a:t>Restaurant Check-ins:</a:t>
            </a:r>
          </a:p>
          <a:p>
            <a:pPr lvl="2"/>
            <a:r>
              <a:rPr lang="en-US" dirty="0"/>
              <a:t>Yelp Open Dataset - </a:t>
            </a:r>
            <a:r>
              <a:rPr lang="en-US" dirty="0">
                <a:hlinkClick r:id="rId4"/>
              </a:rPr>
              <a:t>https://www.yelp.com/dataset</a:t>
            </a:r>
            <a:endParaRPr lang="en-US" dirty="0"/>
          </a:p>
          <a:p>
            <a:pPr lvl="2"/>
            <a:r>
              <a:rPr lang="en-US" dirty="0"/>
              <a:t>Yelp Fusion API - </a:t>
            </a:r>
            <a:r>
              <a:rPr lang="en-US" dirty="0">
                <a:hlinkClick r:id="rId5"/>
              </a:rPr>
              <a:t>https://www.yelp.com/fusion</a:t>
            </a:r>
            <a:endParaRPr lang="en-US" dirty="0"/>
          </a:p>
        </p:txBody>
      </p:sp>
    </p:spTree>
    <p:extLst>
      <p:ext uri="{BB962C8B-B14F-4D97-AF65-F5344CB8AC3E}">
        <p14:creationId xmlns:p14="http://schemas.microsoft.com/office/powerpoint/2010/main" val="346841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8E7B-519E-0047-BA04-EFCDC72A4F6D}"/>
              </a:ext>
            </a:extLst>
          </p:cNvPr>
          <p:cNvSpPr>
            <a:spLocks noGrp="1"/>
          </p:cNvSpPr>
          <p:nvPr>
            <p:ph type="title"/>
          </p:nvPr>
        </p:nvSpPr>
        <p:spPr/>
        <p:txBody>
          <a:bodyPr>
            <a:normAutofit/>
          </a:bodyPr>
          <a:lstStyle/>
          <a:p>
            <a:r>
              <a:rPr lang="en-US" dirty="0"/>
              <a:t>Data Cleanup &amp; Exploration</a:t>
            </a:r>
          </a:p>
        </p:txBody>
      </p:sp>
      <p:sp>
        <p:nvSpPr>
          <p:cNvPr id="3" name="Text Placeholder 2">
            <a:extLst>
              <a:ext uri="{FF2B5EF4-FFF2-40B4-BE49-F238E27FC236}">
                <a16:creationId xmlns:a16="http://schemas.microsoft.com/office/drawing/2014/main" id="{4AB90D40-049E-F449-91CA-6FC53C85A70C}"/>
              </a:ext>
            </a:extLst>
          </p:cNvPr>
          <p:cNvSpPr>
            <a:spLocks noGrp="1"/>
          </p:cNvSpPr>
          <p:nvPr>
            <p:ph type="body" idx="1"/>
          </p:nvPr>
        </p:nvSpPr>
        <p:spPr>
          <a:xfrm>
            <a:off x="1828324" y="4084264"/>
            <a:ext cx="9141619" cy="2316536"/>
          </a:xfrm>
        </p:spPr>
        <p:txBody>
          <a:bodyPr>
            <a:normAutofit lnSpcReduction="10000"/>
          </a:bodyPr>
          <a:lstStyle/>
          <a:p>
            <a:pPr marL="457200" indent="-457200">
              <a:buFont typeface="Arial" panose="020B0604020202020204" pitchFamily="34" charset="0"/>
              <a:buChar char="•"/>
            </a:pPr>
            <a:r>
              <a:rPr lang="en-US" dirty="0"/>
              <a:t>Exploration &amp; Cleanup</a:t>
            </a:r>
          </a:p>
          <a:p>
            <a:pPr marL="457200" indent="-457200">
              <a:buFont typeface="Arial" panose="020B0604020202020204" pitchFamily="34" charset="0"/>
              <a:buChar char="•"/>
            </a:pPr>
            <a:r>
              <a:rPr lang="en-US" dirty="0"/>
              <a:t>Insights</a:t>
            </a:r>
          </a:p>
          <a:p>
            <a:pPr marL="457200" indent="-457200">
              <a:buFont typeface="Arial" panose="020B0604020202020204" pitchFamily="34" charset="0"/>
              <a:buChar char="•"/>
            </a:pPr>
            <a:r>
              <a:rPr lang="en-US" dirty="0"/>
              <a:t>Problems &amp; Resolutions</a:t>
            </a:r>
          </a:p>
          <a:p>
            <a:pPr marL="457200" indent="-457200">
              <a:buFont typeface="Arial" panose="020B0604020202020204" pitchFamily="34" charset="0"/>
              <a:buChar char="•"/>
            </a:pPr>
            <a:r>
              <a:rPr lang="en-US" dirty="0"/>
              <a:t>Interesting Findings</a:t>
            </a:r>
          </a:p>
        </p:txBody>
      </p:sp>
    </p:spTree>
    <p:extLst>
      <p:ext uri="{BB962C8B-B14F-4D97-AF65-F5344CB8AC3E}">
        <p14:creationId xmlns:p14="http://schemas.microsoft.com/office/powerpoint/2010/main" val="74886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Data Cleanup &amp; Exploration</a:t>
            </a:r>
          </a:p>
        </p:txBody>
      </p:sp>
      <p:sp>
        <p:nvSpPr>
          <p:cNvPr id="6" name="Content Placeholder 5"/>
          <p:cNvSpPr>
            <a:spLocks noGrp="1"/>
          </p:cNvSpPr>
          <p:nvPr>
            <p:ph idx="1"/>
          </p:nvPr>
        </p:nvSpPr>
        <p:spPr/>
        <p:txBody>
          <a:bodyPr>
            <a:normAutofit/>
          </a:bodyPr>
          <a:lstStyle/>
          <a:p>
            <a:r>
              <a:rPr lang="en-US" dirty="0"/>
              <a:t>Yelp API: No check-in data</a:t>
            </a:r>
          </a:p>
          <a:p>
            <a:pPr lvl="1"/>
            <a:r>
              <a:rPr lang="en-US" b="1" dirty="0"/>
              <a:t>Resolution</a:t>
            </a:r>
            <a:r>
              <a:rPr lang="en-US" dirty="0"/>
              <a:t>: Use Yelp Open Dataset for check-ins and combined with more data from Yelp Fusion API</a:t>
            </a:r>
          </a:p>
          <a:p>
            <a:r>
              <a:rPr lang="en-US" dirty="0"/>
              <a:t>Yelp Data: Combined data didn’t provide cities needed (LA, SF, NY)</a:t>
            </a:r>
          </a:p>
          <a:p>
            <a:pPr lvl="1"/>
            <a:r>
              <a:rPr lang="en-US" b="1" dirty="0"/>
              <a:t>Resolution</a:t>
            </a:r>
            <a:r>
              <a:rPr lang="en-US" dirty="0"/>
              <a:t>: Chose from available cities far enough apart to be different.</a:t>
            </a:r>
          </a:p>
          <a:p>
            <a:pPr lvl="0"/>
            <a:r>
              <a:rPr lang="en-US" dirty="0"/>
              <a:t>Yelp Categories: Inconsistent or difficult to group</a:t>
            </a:r>
          </a:p>
          <a:p>
            <a:pPr lvl="1"/>
            <a:r>
              <a:rPr lang="en-US" dirty="0"/>
              <a:t>e.g.: Chinese, Thai, Sea Food, American, BBQ, Café</a:t>
            </a:r>
          </a:p>
          <a:p>
            <a:pPr lvl="1"/>
            <a:r>
              <a:rPr lang="en-US" b="1" dirty="0"/>
              <a:t>Resolution</a:t>
            </a:r>
            <a:r>
              <a:rPr lang="en-US" dirty="0"/>
              <a:t>: Discarded some data, combined others</a:t>
            </a:r>
          </a:p>
          <a:p>
            <a:endParaRPr lang="en-US" dirty="0"/>
          </a:p>
        </p:txBody>
      </p:sp>
    </p:spTree>
    <p:extLst>
      <p:ext uri="{BB962C8B-B14F-4D97-AF65-F5344CB8AC3E}">
        <p14:creationId xmlns:p14="http://schemas.microsoft.com/office/powerpoint/2010/main" val="280406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8883" y="152400"/>
            <a:ext cx="9751060" cy="1295400"/>
          </a:xfrm>
        </p:spPr>
        <p:txBody>
          <a:bodyPr/>
          <a:lstStyle/>
          <a:p>
            <a:r>
              <a:rPr lang="en-US" dirty="0"/>
              <a:t>Data Cleanup &amp; Exploration</a:t>
            </a:r>
          </a:p>
        </p:txBody>
      </p:sp>
      <p:sp>
        <p:nvSpPr>
          <p:cNvPr id="6" name="Content Placeholder 5"/>
          <p:cNvSpPr>
            <a:spLocks noGrp="1"/>
          </p:cNvSpPr>
          <p:nvPr>
            <p:ph idx="1"/>
          </p:nvPr>
        </p:nvSpPr>
        <p:spPr/>
        <p:txBody>
          <a:bodyPr/>
          <a:lstStyle/>
          <a:p>
            <a:r>
              <a:rPr lang="en-US" dirty="0"/>
              <a:t>OpenWeather API: No historical data</a:t>
            </a:r>
          </a:p>
          <a:p>
            <a:pPr lvl="1"/>
            <a:r>
              <a:rPr lang="en-US" b="1" dirty="0"/>
              <a:t>Resolution</a:t>
            </a:r>
            <a:r>
              <a:rPr lang="en-US" dirty="0"/>
              <a:t>: Used Meteostat API</a:t>
            </a:r>
          </a:p>
          <a:p>
            <a:r>
              <a:rPr lang="en-US" dirty="0"/>
              <a:t>Meteostat: Couldn't search based on city</a:t>
            </a:r>
          </a:p>
          <a:p>
            <a:pPr lvl="1"/>
            <a:r>
              <a:rPr lang="en-US" b="1" dirty="0"/>
              <a:t>Resolution</a:t>
            </a:r>
            <a:r>
              <a:rPr lang="en-US" dirty="0"/>
              <a:t>:</a:t>
            </a:r>
          </a:p>
          <a:p>
            <a:pPr lvl="2"/>
            <a:r>
              <a:rPr lang="en-US" dirty="0"/>
              <a:t>Used their interactive map to locate weather stations within the cities of interest</a:t>
            </a:r>
          </a:p>
          <a:p>
            <a:pPr lvl="2"/>
            <a:r>
              <a:rPr lang="en-US" dirty="0"/>
              <a:t>From there, leveraged API to pull necessary weather data.</a:t>
            </a:r>
          </a:p>
        </p:txBody>
      </p:sp>
    </p:spTree>
    <p:extLst>
      <p:ext uri="{BB962C8B-B14F-4D97-AF65-F5344CB8AC3E}">
        <p14:creationId xmlns:p14="http://schemas.microsoft.com/office/powerpoint/2010/main" val="64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8E7B-519E-0047-BA04-EFCDC72A4F6D}"/>
              </a:ext>
            </a:extLst>
          </p:cNvPr>
          <p:cNvSpPr>
            <a:spLocks noGrp="1"/>
          </p:cNvSpPr>
          <p:nvPr>
            <p:ph type="title"/>
          </p:nvPr>
        </p:nvSpPr>
        <p:spPr/>
        <p:txBody>
          <a:bodyPr>
            <a:normAutofit/>
          </a:bodyPr>
          <a:lstStyle/>
          <a:p>
            <a:r>
              <a:rPr lang="en-US" dirty="0"/>
              <a:t>Data Analysis</a:t>
            </a:r>
          </a:p>
        </p:txBody>
      </p:sp>
    </p:spTree>
    <p:extLst>
      <p:ext uri="{BB962C8B-B14F-4D97-AF65-F5344CB8AC3E}">
        <p14:creationId xmlns:p14="http://schemas.microsoft.com/office/powerpoint/2010/main" val="64205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5E3F1-3655-2C41-89CC-B983B9ABC04B}"/>
              </a:ext>
            </a:extLst>
          </p:cNvPr>
          <p:cNvSpPr>
            <a:spLocks noGrp="1"/>
          </p:cNvSpPr>
          <p:nvPr>
            <p:ph type="title"/>
          </p:nvPr>
        </p:nvSpPr>
        <p:spPr/>
        <p:txBody>
          <a:bodyPr/>
          <a:lstStyle/>
          <a:p>
            <a:r>
              <a:rPr lang="en-US" dirty="0"/>
              <a:t>Restaurant Categories</a:t>
            </a:r>
          </a:p>
        </p:txBody>
      </p:sp>
      <p:sp>
        <p:nvSpPr>
          <p:cNvPr id="3" name="Text Placeholder 2">
            <a:extLst>
              <a:ext uri="{FF2B5EF4-FFF2-40B4-BE49-F238E27FC236}">
                <a16:creationId xmlns:a16="http://schemas.microsoft.com/office/drawing/2014/main" id="{1AE599FB-A990-5D4F-83E4-3023F271145D}"/>
              </a:ext>
            </a:extLst>
          </p:cNvPr>
          <p:cNvSpPr>
            <a:spLocks noGrp="1"/>
          </p:cNvSpPr>
          <p:nvPr>
            <p:ph type="body" idx="1"/>
          </p:nvPr>
        </p:nvSpPr>
        <p:spPr>
          <a:xfrm>
            <a:off x="863808" y="1672981"/>
            <a:ext cx="3200400" cy="816429"/>
          </a:xfrm>
        </p:spPr>
        <p:txBody>
          <a:bodyPr/>
          <a:lstStyle/>
          <a:p>
            <a:pPr algn="ctr"/>
            <a:r>
              <a:rPr lang="en-US" dirty="0"/>
              <a:t>Thai</a:t>
            </a:r>
          </a:p>
        </p:txBody>
      </p:sp>
      <p:pic>
        <p:nvPicPr>
          <p:cNvPr id="11" name="Content Placeholder 10">
            <a:extLst>
              <a:ext uri="{FF2B5EF4-FFF2-40B4-BE49-F238E27FC236}">
                <a16:creationId xmlns:a16="http://schemas.microsoft.com/office/drawing/2014/main" id="{002BB789-A218-F54A-9398-4F7E868F9EC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12655"/>
          <a:stretch/>
        </p:blipFill>
        <p:spPr>
          <a:xfrm>
            <a:off x="863808" y="2681516"/>
            <a:ext cx="3200400" cy="2128021"/>
          </a:xfrm>
        </p:spPr>
      </p:pic>
      <p:sp>
        <p:nvSpPr>
          <p:cNvPr id="5" name="Text Placeholder 4">
            <a:extLst>
              <a:ext uri="{FF2B5EF4-FFF2-40B4-BE49-F238E27FC236}">
                <a16:creationId xmlns:a16="http://schemas.microsoft.com/office/drawing/2014/main" id="{59A73829-BAA4-484D-950E-B2171C67A8D4}"/>
              </a:ext>
            </a:extLst>
          </p:cNvPr>
          <p:cNvSpPr>
            <a:spLocks noGrp="1"/>
          </p:cNvSpPr>
          <p:nvPr>
            <p:ph type="body" sz="quarter" idx="3"/>
          </p:nvPr>
        </p:nvSpPr>
        <p:spPr>
          <a:xfrm>
            <a:off x="4496100" y="1653419"/>
            <a:ext cx="3200400" cy="816429"/>
          </a:xfrm>
        </p:spPr>
        <p:txBody>
          <a:bodyPr/>
          <a:lstStyle/>
          <a:p>
            <a:pPr algn="ctr"/>
            <a:r>
              <a:rPr lang="en-US" dirty="0"/>
              <a:t>Japanese</a:t>
            </a:r>
          </a:p>
        </p:txBody>
      </p:sp>
      <p:pic>
        <p:nvPicPr>
          <p:cNvPr id="13" name="Content Placeholder 12">
            <a:extLst>
              <a:ext uri="{FF2B5EF4-FFF2-40B4-BE49-F238E27FC236}">
                <a16:creationId xmlns:a16="http://schemas.microsoft.com/office/drawing/2014/main" id="{2337B498-98D7-A746-95F0-89C820BC5BF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4496099" y="2681516"/>
            <a:ext cx="3200400" cy="2133601"/>
          </a:xfrm>
        </p:spPr>
      </p:pic>
      <p:sp>
        <p:nvSpPr>
          <p:cNvPr id="7" name="Text Placeholder 4">
            <a:extLst>
              <a:ext uri="{FF2B5EF4-FFF2-40B4-BE49-F238E27FC236}">
                <a16:creationId xmlns:a16="http://schemas.microsoft.com/office/drawing/2014/main" id="{A376F7CD-26A9-A740-95BE-43C2854B8DD3}"/>
              </a:ext>
            </a:extLst>
          </p:cNvPr>
          <p:cNvSpPr txBox="1">
            <a:spLocks/>
          </p:cNvSpPr>
          <p:nvPr/>
        </p:nvSpPr>
        <p:spPr>
          <a:xfrm>
            <a:off x="8315667" y="1672980"/>
            <a:ext cx="3200400" cy="816429"/>
          </a:xfrm>
          <a:prstGeom prst="rect">
            <a:avLst/>
          </a:prstGeom>
        </p:spPr>
        <p:txBody>
          <a:bodyPr vert="horz" lIns="121899" tIns="60949" rIns="121899" bIns="60949" rtlCol="0" anchor="ctr">
            <a:normAutofit/>
          </a:bodyPr>
          <a:lstStyle>
            <a:lvl1pPr marL="0" indent="0" algn="l" defTabSz="1218987" rtl="0" eaLnBrk="1" latinLnBrk="0" hangingPunct="1">
              <a:lnSpc>
                <a:spcPct val="90000"/>
              </a:lnSpc>
              <a:spcBef>
                <a:spcPts val="1800"/>
              </a:spcBef>
              <a:buClr>
                <a:schemeClr val="accent1">
                  <a:lumMod val="75000"/>
                </a:schemeClr>
              </a:buClr>
              <a:buFont typeface="Arial" pitchFamily="34" charset="0"/>
              <a:buNone/>
              <a:defRPr sz="2800" b="0" i="0" kern="1200">
                <a:solidFill>
                  <a:schemeClr val="accent1">
                    <a:lumMod val="75000"/>
                  </a:schemeClr>
                </a:solidFill>
                <a:latin typeface="Calibri Light" panose="020F0302020204030204" pitchFamily="34" charset="0"/>
                <a:ea typeface="+mn-ea"/>
                <a:cs typeface="Calibri Light" panose="020F0302020204030204" pitchFamily="34" charset="0"/>
              </a:defRPr>
            </a:lvl1pPr>
            <a:lvl2pPr marL="609493" indent="0" algn="l" defTabSz="1218987" rtl="0" eaLnBrk="1" latinLnBrk="0" hangingPunct="1">
              <a:lnSpc>
                <a:spcPct val="90000"/>
              </a:lnSpc>
              <a:spcBef>
                <a:spcPts val="1200"/>
              </a:spcBef>
              <a:buClr>
                <a:schemeClr val="accent1">
                  <a:lumMod val="75000"/>
                </a:schemeClr>
              </a:buClr>
              <a:buFont typeface="Arial" pitchFamily="34" charset="0"/>
              <a:buNone/>
              <a:defRPr sz="2700" b="1" i="0" kern="1200">
                <a:solidFill>
                  <a:schemeClr val="tx1"/>
                </a:solidFill>
                <a:latin typeface="Calibri Light" panose="020F0302020204030204" pitchFamily="34" charset="0"/>
                <a:ea typeface="+mn-ea"/>
                <a:cs typeface="Calibri Light" panose="020F0302020204030204" pitchFamily="34" charset="0"/>
              </a:defRPr>
            </a:lvl2pPr>
            <a:lvl3pPr marL="1218987" indent="0" algn="l" defTabSz="1218987" rtl="0" eaLnBrk="1" latinLnBrk="0" hangingPunct="1">
              <a:lnSpc>
                <a:spcPct val="90000"/>
              </a:lnSpc>
              <a:spcBef>
                <a:spcPts val="800"/>
              </a:spcBef>
              <a:buClr>
                <a:schemeClr val="accent1">
                  <a:lumMod val="75000"/>
                </a:schemeClr>
              </a:buClr>
              <a:buFont typeface="Arial" pitchFamily="34" charset="0"/>
              <a:buNone/>
              <a:defRPr sz="2400" b="1" i="0" kern="1200">
                <a:solidFill>
                  <a:schemeClr val="tx1"/>
                </a:solidFill>
                <a:latin typeface="Calibri Light" panose="020F0302020204030204" pitchFamily="34" charset="0"/>
                <a:ea typeface="+mn-ea"/>
                <a:cs typeface="Calibri Light" panose="020F0302020204030204" pitchFamily="34" charset="0"/>
              </a:defRPr>
            </a:lvl3pPr>
            <a:lvl4pPr marL="1828480" indent="0" algn="l" defTabSz="1218987" rtl="0" eaLnBrk="1" latinLnBrk="0" hangingPunct="1">
              <a:lnSpc>
                <a:spcPct val="90000"/>
              </a:lnSpc>
              <a:spcBef>
                <a:spcPts val="800"/>
              </a:spcBef>
              <a:buClr>
                <a:schemeClr val="accent1">
                  <a:lumMod val="75000"/>
                </a:schemeClr>
              </a:buClr>
              <a:buFont typeface="Arial" pitchFamily="34" charset="0"/>
              <a:buNone/>
              <a:defRPr sz="2100" b="1" i="0" kern="1200">
                <a:solidFill>
                  <a:schemeClr val="tx1"/>
                </a:solidFill>
                <a:latin typeface="Calibri Light" panose="020F0302020204030204" pitchFamily="34" charset="0"/>
                <a:ea typeface="+mn-ea"/>
                <a:cs typeface="Calibri Light" panose="020F0302020204030204" pitchFamily="34" charset="0"/>
              </a:defRPr>
            </a:lvl4pPr>
            <a:lvl5pPr marL="2437973" indent="0" algn="l" defTabSz="1218987" rtl="0" eaLnBrk="1" latinLnBrk="0" hangingPunct="1">
              <a:lnSpc>
                <a:spcPct val="90000"/>
              </a:lnSpc>
              <a:spcBef>
                <a:spcPts val="800"/>
              </a:spcBef>
              <a:buClr>
                <a:schemeClr val="accent1">
                  <a:lumMod val="75000"/>
                </a:schemeClr>
              </a:buClr>
              <a:buFont typeface="Arial" pitchFamily="34" charset="0"/>
              <a:buNone/>
              <a:defRPr sz="2100" b="1" i="0" kern="1200">
                <a:solidFill>
                  <a:schemeClr val="tx1"/>
                </a:solidFill>
                <a:latin typeface="Calibri Light" panose="020F0302020204030204" pitchFamily="34" charset="0"/>
                <a:ea typeface="+mn-ea"/>
                <a:cs typeface="Calibri Light" panose="020F0302020204030204" pitchFamily="34" charset="0"/>
              </a:defRPr>
            </a:lvl5pPr>
            <a:lvl6pPr marL="3047467" indent="0" algn="l" defTabSz="1218987" rtl="0" eaLnBrk="1" latinLnBrk="0" hangingPunct="1">
              <a:lnSpc>
                <a:spcPct val="90000"/>
              </a:lnSpc>
              <a:spcBef>
                <a:spcPts val="800"/>
              </a:spcBef>
              <a:buClr>
                <a:schemeClr val="accent1"/>
              </a:buClr>
              <a:buFont typeface="Arial" pitchFamily="34" charset="0"/>
              <a:buNone/>
              <a:defRPr sz="2100" b="1" kern="1200" baseline="0">
                <a:solidFill>
                  <a:schemeClr val="tx1"/>
                </a:solidFill>
                <a:latin typeface="+mn-lt"/>
                <a:ea typeface="+mn-ea"/>
                <a:cs typeface="+mn-cs"/>
              </a:defRPr>
            </a:lvl6pPr>
            <a:lvl7pPr marL="3656960" indent="0" algn="l" defTabSz="1218987" rtl="0" eaLnBrk="1" latinLnBrk="0" hangingPunct="1">
              <a:lnSpc>
                <a:spcPct val="90000"/>
              </a:lnSpc>
              <a:spcBef>
                <a:spcPts val="800"/>
              </a:spcBef>
              <a:buClr>
                <a:schemeClr val="accent1"/>
              </a:buClr>
              <a:buFont typeface="Arial" pitchFamily="34" charset="0"/>
              <a:buNone/>
              <a:defRPr sz="2100" b="1" kern="1200" baseline="0">
                <a:solidFill>
                  <a:schemeClr val="tx1"/>
                </a:solidFill>
                <a:latin typeface="+mn-lt"/>
                <a:ea typeface="+mn-ea"/>
                <a:cs typeface="+mn-cs"/>
              </a:defRPr>
            </a:lvl7pPr>
            <a:lvl8pPr marL="4266453" indent="0" algn="l" defTabSz="1218987" rtl="0" eaLnBrk="1" latinLnBrk="0" hangingPunct="1">
              <a:lnSpc>
                <a:spcPct val="90000"/>
              </a:lnSpc>
              <a:spcBef>
                <a:spcPts val="800"/>
              </a:spcBef>
              <a:buClr>
                <a:schemeClr val="accent1"/>
              </a:buClr>
              <a:buFont typeface="Arial" pitchFamily="34" charset="0"/>
              <a:buNone/>
              <a:defRPr sz="2100" b="1" kern="1200" baseline="0">
                <a:solidFill>
                  <a:schemeClr val="tx1"/>
                </a:solidFill>
                <a:latin typeface="+mn-lt"/>
                <a:ea typeface="+mn-ea"/>
                <a:cs typeface="+mn-cs"/>
              </a:defRPr>
            </a:lvl8pPr>
            <a:lvl9pPr marL="4875947" indent="0" algn="l" defTabSz="1218987" rtl="0" eaLnBrk="1" latinLnBrk="0" hangingPunct="1">
              <a:lnSpc>
                <a:spcPct val="90000"/>
              </a:lnSpc>
              <a:spcBef>
                <a:spcPts val="800"/>
              </a:spcBef>
              <a:buClr>
                <a:schemeClr val="accent1"/>
              </a:buClr>
              <a:buFont typeface="Arial" pitchFamily="34" charset="0"/>
              <a:buNone/>
              <a:defRPr sz="2100" b="1" kern="1200" baseline="0">
                <a:solidFill>
                  <a:schemeClr val="tx1"/>
                </a:solidFill>
                <a:latin typeface="+mn-lt"/>
                <a:ea typeface="+mn-ea"/>
                <a:cs typeface="+mn-cs"/>
              </a:defRPr>
            </a:lvl9pPr>
          </a:lstStyle>
          <a:p>
            <a:pPr algn="ctr"/>
            <a:r>
              <a:rPr lang="en-US" dirty="0"/>
              <a:t>American</a:t>
            </a:r>
          </a:p>
        </p:txBody>
      </p:sp>
      <p:sp>
        <p:nvSpPr>
          <p:cNvPr id="8" name="Content Placeholder 5">
            <a:extLst>
              <a:ext uri="{FF2B5EF4-FFF2-40B4-BE49-F238E27FC236}">
                <a16:creationId xmlns:a16="http://schemas.microsoft.com/office/drawing/2014/main" id="{3BEAB719-B894-A046-9C98-FAEB89DD6FF4}"/>
              </a:ext>
            </a:extLst>
          </p:cNvPr>
          <p:cNvSpPr txBox="1">
            <a:spLocks/>
          </p:cNvSpPr>
          <p:nvPr/>
        </p:nvSpPr>
        <p:spPr>
          <a:xfrm>
            <a:off x="7999414" y="2561982"/>
            <a:ext cx="3200400" cy="3759199"/>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b="0" i="0" kern="1200">
                <a:solidFill>
                  <a:schemeClr val="tx1"/>
                </a:solidFill>
                <a:latin typeface="Calibri Light" panose="020F0302020204030204" pitchFamily="34" charset="0"/>
                <a:ea typeface="+mn-ea"/>
                <a:cs typeface="Calibri Light" panose="020F0302020204030204" pitchFamily="34" charset="0"/>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endParaRPr lang="en-US" dirty="0"/>
          </a:p>
        </p:txBody>
      </p:sp>
      <p:sp>
        <p:nvSpPr>
          <p:cNvPr id="9" name="TextBox 8">
            <a:extLst>
              <a:ext uri="{FF2B5EF4-FFF2-40B4-BE49-F238E27FC236}">
                <a16:creationId xmlns:a16="http://schemas.microsoft.com/office/drawing/2014/main" id="{AF0CD566-59DA-1F45-9B94-1B2111EA3B19}"/>
              </a:ext>
            </a:extLst>
          </p:cNvPr>
          <p:cNvSpPr txBox="1"/>
          <p:nvPr/>
        </p:nvSpPr>
        <p:spPr>
          <a:xfrm>
            <a:off x="11871434" y="1308538"/>
            <a:ext cx="184731" cy="461665"/>
          </a:xfrm>
          <a:prstGeom prst="rect">
            <a:avLst/>
          </a:prstGeom>
          <a:noFill/>
        </p:spPr>
        <p:txBody>
          <a:bodyPr wrap="none" rtlCol="0">
            <a:spAutoFit/>
          </a:bodyPr>
          <a:lstStyle/>
          <a:p>
            <a:endParaRPr lang="en-US" dirty="0"/>
          </a:p>
        </p:txBody>
      </p:sp>
      <p:pic>
        <p:nvPicPr>
          <p:cNvPr id="14" name="Content Placeholder 12">
            <a:extLst>
              <a:ext uri="{FF2B5EF4-FFF2-40B4-BE49-F238E27FC236}">
                <a16:creationId xmlns:a16="http://schemas.microsoft.com/office/drawing/2014/main" id="{A1BD8877-B7A9-474B-8422-FDB885BEABD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24618" y="2645974"/>
            <a:ext cx="3200400" cy="2128021"/>
          </a:xfrm>
          <a:prstGeom prst="rect">
            <a:avLst/>
          </a:prstGeom>
        </p:spPr>
      </p:pic>
    </p:spTree>
    <p:extLst>
      <p:ext uri="{BB962C8B-B14F-4D97-AF65-F5344CB8AC3E}">
        <p14:creationId xmlns:p14="http://schemas.microsoft.com/office/powerpoint/2010/main" val="245178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8942AA-0721-4324-BC2C-A3CB43F24E71}">
  <ds:schemaRefs>
    <ds:schemaRef ds:uri="http://schemas.microsoft.com/sharepoint/v3/contenttype/forms"/>
  </ds:schemaRefs>
</ds:datastoreItem>
</file>

<file path=customXml/itemProps3.xml><?xml version="1.0" encoding="utf-8"?>
<ds:datastoreItem xmlns:ds="http://schemas.openxmlformats.org/officeDocument/2006/customXml" ds:itemID="{5E700CCB-20BA-4760-AB9F-AC3B63ED32E0}">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Cooking 16x9</Template>
  <TotalTime>534</TotalTime>
  <Words>2197</Words>
  <Application>Microsoft Macintosh PowerPoint</Application>
  <PresentationFormat>Custom</PresentationFormat>
  <Paragraphs>253</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Book</vt:lpstr>
      <vt:lpstr>Avenir Light</vt:lpstr>
      <vt:lpstr>Calibri Light</vt:lpstr>
      <vt:lpstr>Constantia</vt:lpstr>
      <vt:lpstr>Cooking 16x9</vt:lpstr>
      <vt:lpstr>Effects of Outside Temperature on Restaurant Popularity (2019)</vt:lpstr>
      <vt:lpstr>Summary</vt:lpstr>
      <vt:lpstr>Questions &amp; Data</vt:lpstr>
      <vt:lpstr>Questions &amp; Data</vt:lpstr>
      <vt:lpstr>Data Cleanup &amp; Exploration</vt:lpstr>
      <vt:lpstr>Data Cleanup &amp; Exploration</vt:lpstr>
      <vt:lpstr>Data Cleanup &amp; Exploration</vt:lpstr>
      <vt:lpstr>Data Analysis</vt:lpstr>
      <vt:lpstr>Restaurant Categories</vt:lpstr>
      <vt:lpstr>Cities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Discussion</vt:lpstr>
      <vt:lpstr>Post Mortem</vt:lpstr>
      <vt:lpstr>Post Mortem</vt:lpstr>
      <vt:lpstr>Post Mortem</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Average Monthly Temperature on Restaurant Popularity (2019)</dc:title>
  <dc:creator>Isaac Carranza</dc:creator>
  <cp:lastModifiedBy>Isaac Carranza</cp:lastModifiedBy>
  <cp:revision>80</cp:revision>
  <dcterms:created xsi:type="dcterms:W3CDTF">2020-04-26T23:53:21Z</dcterms:created>
  <dcterms:modified xsi:type="dcterms:W3CDTF">2020-04-28T02:32:20Z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